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45"/>
  </p:notesMasterIdLst>
  <p:sldIdLst>
    <p:sldId id="256" r:id="rId2"/>
    <p:sldId id="315" r:id="rId3"/>
    <p:sldId id="258" r:id="rId4"/>
    <p:sldId id="289" r:id="rId5"/>
    <p:sldId id="259" r:id="rId6"/>
    <p:sldId id="260" r:id="rId7"/>
    <p:sldId id="266" r:id="rId8"/>
    <p:sldId id="267" r:id="rId9"/>
    <p:sldId id="268" r:id="rId10"/>
    <p:sldId id="275" r:id="rId11"/>
    <p:sldId id="288" r:id="rId12"/>
    <p:sldId id="276" r:id="rId13"/>
    <p:sldId id="277" r:id="rId14"/>
    <p:sldId id="278" r:id="rId15"/>
    <p:sldId id="281" r:id="rId16"/>
    <p:sldId id="282" r:id="rId17"/>
    <p:sldId id="283" r:id="rId18"/>
    <p:sldId id="291" r:id="rId19"/>
    <p:sldId id="314" r:id="rId20"/>
    <p:sldId id="269" r:id="rId21"/>
    <p:sldId id="311" r:id="rId22"/>
    <p:sldId id="295" r:id="rId23"/>
    <p:sldId id="296" r:id="rId24"/>
    <p:sldId id="297" r:id="rId25"/>
    <p:sldId id="298" r:id="rId26"/>
    <p:sldId id="299" r:id="rId27"/>
    <p:sldId id="300" r:id="rId28"/>
    <p:sldId id="301" r:id="rId29"/>
    <p:sldId id="312" r:id="rId30"/>
    <p:sldId id="261" r:id="rId31"/>
    <p:sldId id="303" r:id="rId32"/>
    <p:sldId id="304" r:id="rId33"/>
    <p:sldId id="305" r:id="rId34"/>
    <p:sldId id="306" r:id="rId35"/>
    <p:sldId id="307" r:id="rId36"/>
    <p:sldId id="308" r:id="rId37"/>
    <p:sldId id="310" r:id="rId38"/>
    <p:sldId id="313" r:id="rId39"/>
    <p:sldId id="287" r:id="rId40"/>
    <p:sldId id="316" r:id="rId41"/>
    <p:sldId id="263" r:id="rId42"/>
    <p:sldId id="309" r:id="rId43"/>
    <p:sldId id="265" r:id="rId44"/>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wen yu" initials="xy" lastIdx="4" clrIdx="0">
    <p:extLst>
      <p:ext uri="{19B8F6BF-5375-455C-9EA6-DF929625EA0E}">
        <p15:presenceInfo xmlns:p15="http://schemas.microsoft.com/office/powerpoint/2012/main" userId="c65612436572c446" providerId="Windows Live"/>
      </p:ext>
    </p:extLst>
  </p:cmAuthor>
  <p:cmAuthor id="2" name="#CUI SHUAIWEN#" initials="#S" lastIdx="1" clrIdx="1">
    <p:extLst>
      <p:ext uri="{19B8F6BF-5375-455C-9EA6-DF929625EA0E}">
        <p15:presenceInfo xmlns:p15="http://schemas.microsoft.com/office/powerpoint/2012/main" userId="S::SHUAIWEN001@e.ntu.edu.sg::35a196ea-bcb8-475e-86cf-0b9eaca8a4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5" d="100"/>
          <a:sy n="135" d="100"/>
        </p:scale>
        <p:origin x="897"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FECC7-590C-45D0-A0E7-B2461D4E8C14}" type="datetimeFigureOut">
              <a:rPr lang="en-US" smtClean="0"/>
              <a:t>7/29/2025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61840-A5D5-4396-9544-5BD8C58C2B71}" type="slidenum">
              <a:rPr lang="en-US" smtClean="0"/>
              <a:t>‹#›</a:t>
            </a:fld>
            <a:endParaRPr lang="en-US"/>
          </a:p>
        </p:txBody>
      </p:sp>
    </p:spTree>
    <p:extLst>
      <p:ext uri="{BB962C8B-B14F-4D97-AF65-F5344CB8AC3E}">
        <p14:creationId xmlns:p14="http://schemas.microsoft.com/office/powerpoint/2010/main" val="160040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72E72C-E33F-4529-AE19-03AA98C83DFD}"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5114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87351-5FAB-428E-96AE-E6F6A55EC5DF}"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44519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2B0BF-1795-4743-9DDA-FC8AA0901A03}"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2864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4A990F-1ABD-4BDA-9950-F1A9BFD5F086}"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5882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20D567-6E45-4C2E-8356-07C5A37C06A5}"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23638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03C59E-D2F7-48CC-963B-373E37EDF8C2}" type="datetime1">
              <a:rPr lang="zh-CN" altLang="en-US" smtClean="0"/>
              <a:t>2025/7/29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17202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3099E3-5B4D-4379-8079-EAD0FCF4D9CD}" type="datetime1">
              <a:rPr lang="zh-CN" altLang="en-US" smtClean="0"/>
              <a:t>2025/7/29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89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CA7F0F-E128-4F86-93CA-B3D4114338FF}" type="datetime1">
              <a:rPr lang="zh-CN" altLang="en-US" smtClean="0"/>
              <a:t>2025/7/29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9051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ACCB2-5BC7-48A0-8099-85A849AF0ED2}" type="datetime1">
              <a:rPr lang="zh-CN" altLang="en-US" smtClean="0"/>
              <a:t>2025/7/29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0934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85187B-6F19-4FD6-9F07-EEDB00B3D0A3}" type="datetime1">
              <a:rPr lang="zh-CN" altLang="en-US" smtClean="0"/>
              <a:t>2025/7/29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62359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702658E-B408-4090-B8B2-6AD8F679F048}" type="datetime1">
              <a:rPr lang="zh-CN" altLang="en-US" smtClean="0"/>
              <a:t>2025/7/29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12749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9B237C4-1E9C-4034-A68C-1A3F13C24D16}" type="datetime1">
              <a:rPr lang="zh-CN" altLang="en-US" smtClean="0"/>
              <a:t>2025/7/29</a:t>
            </a:fld>
            <a:endParaRPr lang="zh-CN"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462101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ode.visualstudio.com/download"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a3NcdvuK-aEz1CZiBiajPYCWUiWINM_Y/view?usp=sharin" TargetMode="External"/><Relationship Id="rId2" Type="http://schemas.openxmlformats.org/officeDocument/2006/relationships/hyperlink" Target="https://drive.google.com/file/d/1GV5ttSBR1FWHn3wxK_Axs-CiQGayG9vq/view?usp=sharing" TargetMode="Externa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BFE09-29C7-460D-B499-1C0F19CB3429}"/>
              </a:ext>
            </a:extLst>
          </p:cNvPr>
          <p:cNvPicPr>
            <a:picLocks noChangeAspect="1"/>
          </p:cNvPicPr>
          <p:nvPr/>
        </p:nvPicPr>
        <p:blipFill>
          <a:blip r:embed="rId2"/>
          <a:stretch>
            <a:fillRect/>
          </a:stretch>
        </p:blipFill>
        <p:spPr>
          <a:xfrm>
            <a:off x="0" y="0"/>
            <a:ext cx="9144000" cy="1381760"/>
          </a:xfrm>
          <a:prstGeom prst="rect">
            <a:avLst/>
          </a:prstGeom>
        </p:spPr>
      </p:pic>
      <p:sp>
        <p:nvSpPr>
          <p:cNvPr id="4" name="TextBox 3">
            <a:extLst>
              <a:ext uri="{FF2B5EF4-FFF2-40B4-BE49-F238E27FC236}">
                <a16:creationId xmlns:a16="http://schemas.microsoft.com/office/drawing/2014/main" id="{8344258F-6FF9-4724-B2D4-4122CA698B62}"/>
              </a:ext>
            </a:extLst>
          </p:cNvPr>
          <p:cNvSpPr txBox="1"/>
          <p:nvPr/>
        </p:nvSpPr>
        <p:spPr>
          <a:xfrm>
            <a:off x="1599406" y="2157740"/>
            <a:ext cx="5945188" cy="954107"/>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Design and Implementation of Wireless IoT Sensors</a:t>
            </a:r>
          </a:p>
        </p:txBody>
      </p:sp>
      <p:sp>
        <p:nvSpPr>
          <p:cNvPr id="3" name="TextBox 2">
            <a:extLst>
              <a:ext uri="{FF2B5EF4-FFF2-40B4-BE49-F238E27FC236}">
                <a16:creationId xmlns:a16="http://schemas.microsoft.com/office/drawing/2014/main" id="{1581C5C7-AC79-4830-9C09-B6D5E9169708}"/>
              </a:ext>
            </a:extLst>
          </p:cNvPr>
          <p:cNvSpPr txBox="1"/>
          <p:nvPr/>
        </p:nvSpPr>
        <p:spPr>
          <a:xfrm>
            <a:off x="138112" y="64125"/>
            <a:ext cx="3639138" cy="461665"/>
          </a:xfrm>
          <a:prstGeom prst="rect">
            <a:avLst/>
          </a:prstGeom>
          <a:noFill/>
        </p:spPr>
        <p:txBody>
          <a:bodyPr wrap="none" rtlCol="0">
            <a:spAutoFit/>
          </a:bodyPr>
          <a:lstStyle/>
          <a:p>
            <a:r>
              <a:rPr 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Lab Experiment Course</a:t>
            </a:r>
          </a:p>
        </p:txBody>
      </p:sp>
      <p:sp>
        <p:nvSpPr>
          <p:cNvPr id="10" name="TextBox 9">
            <a:extLst>
              <a:ext uri="{FF2B5EF4-FFF2-40B4-BE49-F238E27FC236}">
                <a16:creationId xmlns:a16="http://schemas.microsoft.com/office/drawing/2014/main" id="{96DEDAD4-DAE9-490A-B437-8EB8F7308961}"/>
              </a:ext>
            </a:extLst>
          </p:cNvPr>
          <p:cNvSpPr txBox="1"/>
          <p:nvPr/>
        </p:nvSpPr>
        <p:spPr>
          <a:xfrm>
            <a:off x="2285999" y="3323590"/>
            <a:ext cx="4572000" cy="646331"/>
          </a:xfrm>
          <a:prstGeom prst="rect">
            <a:avLst/>
          </a:prstGeom>
          <a:noFill/>
        </p:spPr>
        <p:txBody>
          <a:bodyPr wrap="square">
            <a:spAutoFit/>
          </a:bodyPr>
          <a:lstStyle/>
          <a:p>
            <a:pPr algn="ctr"/>
            <a:r>
              <a:rPr lang="en-US" sz="1800" dirty="0">
                <a:effectLst/>
              </a:rPr>
              <a:t>Yuguang Fu</a:t>
            </a:r>
          </a:p>
          <a:p>
            <a:pPr algn="ctr"/>
            <a:r>
              <a:rPr lang="en-US" sz="1800" dirty="0">
                <a:effectLst/>
              </a:rPr>
              <a:t>Nanyang Technological University </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393113A4-7550-40C6-8B48-A705A62C0610}"/>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
        <p:nvSpPr>
          <p:cNvPr id="2" name="TextBox 1">
            <a:extLst>
              <a:ext uri="{FF2B5EF4-FFF2-40B4-BE49-F238E27FC236}">
                <a16:creationId xmlns:a16="http://schemas.microsoft.com/office/drawing/2014/main" id="{F0E8942C-934A-701D-F3FF-189AD30B9278}"/>
              </a:ext>
            </a:extLst>
          </p:cNvPr>
          <p:cNvSpPr txBox="1"/>
          <p:nvPr/>
        </p:nvSpPr>
        <p:spPr>
          <a:xfrm>
            <a:off x="2285999" y="4262358"/>
            <a:ext cx="4572000" cy="369332"/>
          </a:xfrm>
          <a:prstGeom prst="rect">
            <a:avLst/>
          </a:prstGeom>
          <a:noFill/>
        </p:spPr>
        <p:txBody>
          <a:bodyPr wrap="square">
            <a:spAutoFit/>
          </a:bodyPr>
          <a:lstStyle/>
          <a:p>
            <a:pPr algn="ctr"/>
            <a:r>
              <a:rPr lang="en-US" sz="1800" dirty="0">
                <a:effectLst/>
              </a:rPr>
              <a:t>29-July, 14:00 - 17:15 @ TU103 &amp; ZS1107</a:t>
            </a:r>
          </a:p>
        </p:txBody>
      </p:sp>
    </p:spTree>
    <p:extLst>
      <p:ext uri="{BB962C8B-B14F-4D97-AF65-F5344CB8AC3E}">
        <p14:creationId xmlns:p14="http://schemas.microsoft.com/office/powerpoint/2010/main" val="822896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3178434"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Development Framework</a:t>
            </a:r>
          </a:p>
        </p:txBody>
      </p:sp>
      <p:sp>
        <p:nvSpPr>
          <p:cNvPr id="7" name="TextBox 6">
            <a:extLst>
              <a:ext uri="{FF2B5EF4-FFF2-40B4-BE49-F238E27FC236}">
                <a16:creationId xmlns:a16="http://schemas.microsoft.com/office/drawing/2014/main" id="{D1921BC6-5509-4B72-961C-CCE961A2F1CC}"/>
              </a:ext>
            </a:extLst>
          </p:cNvPr>
          <p:cNvSpPr txBox="1"/>
          <p:nvPr/>
        </p:nvSpPr>
        <p:spPr>
          <a:xfrm>
            <a:off x="138113" y="1304176"/>
            <a:ext cx="2841632" cy="369332"/>
          </a:xfrm>
          <a:prstGeom prst="rect">
            <a:avLst/>
          </a:prstGeom>
          <a:noFill/>
        </p:spPr>
        <p:txBody>
          <a:bodyPr wrap="square">
            <a:spAutoFit/>
          </a:bodyPr>
          <a:lstStyle/>
          <a:p>
            <a:pPr algn="l"/>
            <a:r>
              <a:rPr lang="en-US" b="1" i="0" dirty="0">
                <a:effectLst/>
                <a:latin typeface="Roboto" panose="02000000000000000000" pitchFamily="2" charset="0"/>
              </a:rPr>
              <a:t>I S</a:t>
            </a:r>
            <a:r>
              <a:rPr lang="en-US" altLang="zh-CN" b="1" i="0" dirty="0">
                <a:effectLst/>
                <a:latin typeface="Roboto" panose="02000000000000000000" pitchFamily="2" charset="0"/>
              </a:rPr>
              <a:t>etup + Loop</a:t>
            </a:r>
            <a:endParaRPr lang="en-US" b="1" i="0" dirty="0">
              <a:effectLst/>
              <a:latin typeface="Roboto" panose="02000000000000000000" pitchFamily="2" charset="0"/>
            </a:endParaRPr>
          </a:p>
        </p:txBody>
      </p:sp>
      <p:sp>
        <p:nvSpPr>
          <p:cNvPr id="15" name="TextBox 14">
            <a:extLst>
              <a:ext uri="{FF2B5EF4-FFF2-40B4-BE49-F238E27FC236}">
                <a16:creationId xmlns:a16="http://schemas.microsoft.com/office/drawing/2014/main" id="{506DB830-691F-4F20-B5F4-02599DB0C4C0}"/>
              </a:ext>
            </a:extLst>
          </p:cNvPr>
          <p:cNvSpPr txBox="1"/>
          <p:nvPr/>
        </p:nvSpPr>
        <p:spPr>
          <a:xfrm>
            <a:off x="138112" y="1729996"/>
            <a:ext cx="2887528" cy="1384995"/>
          </a:xfrm>
          <a:prstGeom prst="rect">
            <a:avLst/>
          </a:prstGeom>
          <a:noFill/>
        </p:spPr>
        <p:txBody>
          <a:bodyPr wrap="square">
            <a:spAutoFit/>
          </a:bodyPr>
          <a:lstStyle/>
          <a:p>
            <a:pPr algn="just"/>
            <a:r>
              <a:rPr lang="en-US" sz="1400" dirty="0"/>
              <a:t>The </a:t>
            </a:r>
            <a:r>
              <a:rPr lang="en-US" sz="1400" b="1" dirty="0"/>
              <a:t>‘Setup + Loop’</a:t>
            </a:r>
            <a:r>
              <a:rPr lang="en-US" sz="1400" dirty="0"/>
              <a:t> structure forms the foundation of Arduino development. It embodies the widely adopted </a:t>
            </a:r>
            <a:r>
              <a:rPr lang="en-US" sz="1400" b="1" dirty="0"/>
              <a:t>“initialization + infinite loop”</a:t>
            </a:r>
            <a:r>
              <a:rPr lang="en-US" sz="1400" dirty="0"/>
              <a:t> paradigm used across most embedded systems.</a:t>
            </a:r>
            <a:endParaRPr lang="en-US" sz="1400" dirty="0">
              <a:solidFill>
                <a:schemeClr val="bg2">
                  <a:lumMod val="25000"/>
                </a:schemeClr>
              </a:solidFill>
            </a:endParaRPr>
          </a:p>
        </p:txBody>
      </p:sp>
      <p:sp>
        <p:nvSpPr>
          <p:cNvPr id="2" name="TextBox 1">
            <a:extLst>
              <a:ext uri="{FF2B5EF4-FFF2-40B4-BE49-F238E27FC236}">
                <a16:creationId xmlns:a16="http://schemas.microsoft.com/office/drawing/2014/main" id="{F13AC83F-2CA6-3F89-7BFD-E10BA2B09A9E}"/>
              </a:ext>
            </a:extLst>
          </p:cNvPr>
          <p:cNvSpPr txBox="1"/>
          <p:nvPr/>
        </p:nvSpPr>
        <p:spPr>
          <a:xfrm>
            <a:off x="3323215" y="1304176"/>
            <a:ext cx="2608028" cy="369332"/>
          </a:xfrm>
          <a:prstGeom prst="rect">
            <a:avLst/>
          </a:prstGeom>
          <a:noFill/>
        </p:spPr>
        <p:txBody>
          <a:bodyPr wrap="square">
            <a:spAutoFit/>
          </a:bodyPr>
          <a:lstStyle/>
          <a:p>
            <a:pPr algn="l"/>
            <a:r>
              <a:rPr lang="en-US" b="1" i="0" dirty="0">
                <a:effectLst/>
                <a:latin typeface="Roboto" panose="02000000000000000000" pitchFamily="2" charset="0"/>
              </a:rPr>
              <a:t>II State Machine</a:t>
            </a:r>
          </a:p>
        </p:txBody>
      </p:sp>
      <p:sp>
        <p:nvSpPr>
          <p:cNvPr id="6" name="TextBox 5">
            <a:extLst>
              <a:ext uri="{FF2B5EF4-FFF2-40B4-BE49-F238E27FC236}">
                <a16:creationId xmlns:a16="http://schemas.microsoft.com/office/drawing/2014/main" id="{DC2D6D52-82B6-685E-FEC4-DAB5FFC424C2}"/>
              </a:ext>
            </a:extLst>
          </p:cNvPr>
          <p:cNvSpPr txBox="1"/>
          <p:nvPr/>
        </p:nvSpPr>
        <p:spPr>
          <a:xfrm>
            <a:off x="6118360" y="1304176"/>
            <a:ext cx="2791026" cy="369332"/>
          </a:xfrm>
          <a:prstGeom prst="rect">
            <a:avLst/>
          </a:prstGeom>
          <a:noFill/>
        </p:spPr>
        <p:txBody>
          <a:bodyPr wrap="square">
            <a:spAutoFit/>
          </a:bodyPr>
          <a:lstStyle/>
          <a:p>
            <a:pPr algn="l"/>
            <a:r>
              <a:rPr lang="en-US" b="1" i="0" dirty="0">
                <a:effectLst/>
                <a:latin typeface="Roboto" panose="02000000000000000000" pitchFamily="2" charset="0"/>
              </a:rPr>
              <a:t>III F</a:t>
            </a:r>
            <a:r>
              <a:rPr lang="en-US" altLang="zh-CN" b="1" i="0" dirty="0">
                <a:effectLst/>
                <a:latin typeface="Roboto" panose="02000000000000000000" pitchFamily="2" charset="0"/>
              </a:rPr>
              <a:t>ront End &amp; Back End</a:t>
            </a:r>
            <a:endParaRPr lang="en-US" b="1" i="0" dirty="0">
              <a:effectLst/>
              <a:latin typeface="Roboto" panose="02000000000000000000" pitchFamily="2" charset="0"/>
            </a:endParaRPr>
          </a:p>
        </p:txBody>
      </p:sp>
      <p:sp>
        <p:nvSpPr>
          <p:cNvPr id="8" name="TextBox 7">
            <a:extLst>
              <a:ext uri="{FF2B5EF4-FFF2-40B4-BE49-F238E27FC236}">
                <a16:creationId xmlns:a16="http://schemas.microsoft.com/office/drawing/2014/main" id="{D046FAFC-F5CD-1FD6-204E-6DFE5A5E85EF}"/>
              </a:ext>
            </a:extLst>
          </p:cNvPr>
          <p:cNvSpPr txBox="1"/>
          <p:nvPr/>
        </p:nvSpPr>
        <p:spPr>
          <a:xfrm>
            <a:off x="3128236" y="1729996"/>
            <a:ext cx="2887528" cy="954107"/>
          </a:xfrm>
          <a:prstGeom prst="rect">
            <a:avLst/>
          </a:prstGeom>
          <a:noFill/>
        </p:spPr>
        <p:txBody>
          <a:bodyPr wrap="square">
            <a:spAutoFit/>
          </a:bodyPr>
          <a:lstStyle/>
          <a:p>
            <a:pPr algn="just"/>
            <a:r>
              <a:rPr lang="en-US" sz="1400" dirty="0"/>
              <a:t>By using a state machine, users can effectively separate </a:t>
            </a:r>
            <a:r>
              <a:rPr lang="en-US" sz="1400" b="1" dirty="0"/>
              <a:t>the internal logic of each state</a:t>
            </a:r>
            <a:r>
              <a:rPr lang="en-US" sz="1400" dirty="0"/>
              <a:t> from </a:t>
            </a:r>
            <a:r>
              <a:rPr lang="en-US" sz="1400" b="1" dirty="0"/>
              <a:t>the transitions between states</a:t>
            </a:r>
            <a:r>
              <a:rPr lang="en-US" sz="1400" dirty="0"/>
              <a:t>.</a:t>
            </a:r>
            <a:endParaRPr lang="en-US" sz="1400" dirty="0">
              <a:solidFill>
                <a:schemeClr val="bg2">
                  <a:lumMod val="25000"/>
                </a:schemeClr>
              </a:solidFill>
            </a:endParaRPr>
          </a:p>
        </p:txBody>
      </p:sp>
      <p:sp>
        <p:nvSpPr>
          <p:cNvPr id="9" name="TextBox 8">
            <a:extLst>
              <a:ext uri="{FF2B5EF4-FFF2-40B4-BE49-F238E27FC236}">
                <a16:creationId xmlns:a16="http://schemas.microsoft.com/office/drawing/2014/main" id="{5BF45705-E6CE-3546-AC98-54453B38DC89}"/>
              </a:ext>
            </a:extLst>
          </p:cNvPr>
          <p:cNvSpPr txBox="1"/>
          <p:nvPr/>
        </p:nvSpPr>
        <p:spPr>
          <a:xfrm>
            <a:off x="6118360" y="1729996"/>
            <a:ext cx="2658468" cy="1169551"/>
          </a:xfrm>
          <a:prstGeom prst="rect">
            <a:avLst/>
          </a:prstGeom>
          <a:noFill/>
        </p:spPr>
        <p:txBody>
          <a:bodyPr wrap="square">
            <a:spAutoFit/>
          </a:bodyPr>
          <a:lstStyle/>
          <a:p>
            <a:pPr algn="just"/>
            <a:r>
              <a:rPr lang="en-US" sz="1400" dirty="0"/>
              <a:t>With a front-end and back-end architecture, the embedded system can support </a:t>
            </a:r>
            <a:r>
              <a:rPr lang="en-US" sz="1400" b="1" dirty="0"/>
              <a:t>event-driven programming</a:t>
            </a:r>
            <a:r>
              <a:rPr lang="en-US" sz="1400" dirty="0"/>
              <a:t>, which is highly beneficial for many applications.</a:t>
            </a:r>
            <a:endParaRPr lang="en-US" sz="1400" dirty="0">
              <a:solidFill>
                <a:schemeClr val="bg2">
                  <a:lumMod val="25000"/>
                </a:schemeClr>
              </a:solidFill>
            </a:endParaRPr>
          </a:p>
        </p:txBody>
      </p:sp>
      <p:sp>
        <p:nvSpPr>
          <p:cNvPr id="10" name="Rectangle: Rounded Corners 9">
            <a:extLst>
              <a:ext uri="{FF2B5EF4-FFF2-40B4-BE49-F238E27FC236}">
                <a16:creationId xmlns:a16="http://schemas.microsoft.com/office/drawing/2014/main" id="{BAC5F65A-7F8F-F0BE-231F-D9497946BFF5}"/>
              </a:ext>
            </a:extLst>
          </p:cNvPr>
          <p:cNvSpPr/>
          <p:nvPr/>
        </p:nvSpPr>
        <p:spPr>
          <a:xfrm>
            <a:off x="928521" y="3332794"/>
            <a:ext cx="1507525" cy="6496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altLang="zh-CN" dirty="0">
                <a:solidFill>
                  <a:schemeClr val="tx1"/>
                </a:solidFill>
              </a:rPr>
              <a:t>etup</a:t>
            </a:r>
            <a:endParaRPr lang="en-US" dirty="0">
              <a:solidFill>
                <a:schemeClr val="tx1"/>
              </a:solidFill>
            </a:endParaRPr>
          </a:p>
        </p:txBody>
      </p:sp>
      <p:sp>
        <p:nvSpPr>
          <p:cNvPr id="12" name="Rectangle: Rounded Corners 11">
            <a:extLst>
              <a:ext uri="{FF2B5EF4-FFF2-40B4-BE49-F238E27FC236}">
                <a16:creationId xmlns:a16="http://schemas.microsoft.com/office/drawing/2014/main" id="{54A6CA61-62A8-9F1F-B8DF-1BE4C4DF24FC}"/>
              </a:ext>
            </a:extLst>
          </p:cNvPr>
          <p:cNvSpPr/>
          <p:nvPr/>
        </p:nvSpPr>
        <p:spPr>
          <a:xfrm>
            <a:off x="928521" y="4416488"/>
            <a:ext cx="1507525" cy="6496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Loop</a:t>
            </a:r>
          </a:p>
        </p:txBody>
      </p:sp>
      <p:cxnSp>
        <p:nvCxnSpPr>
          <p:cNvPr id="16" name="Straight Arrow Connector 15">
            <a:extLst>
              <a:ext uri="{FF2B5EF4-FFF2-40B4-BE49-F238E27FC236}">
                <a16:creationId xmlns:a16="http://schemas.microsoft.com/office/drawing/2014/main" id="{FD82924E-B1D4-669D-78A5-F38356116533}"/>
              </a:ext>
            </a:extLst>
          </p:cNvPr>
          <p:cNvCxnSpPr>
            <a:stCxn id="10" idx="2"/>
            <a:endCxn id="12" idx="0"/>
          </p:cNvCxnSpPr>
          <p:nvPr/>
        </p:nvCxnSpPr>
        <p:spPr>
          <a:xfrm>
            <a:off x="1682284" y="3982406"/>
            <a:ext cx="0" cy="434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13103F8E-20B7-0E43-AE4C-BFBDFB013EB4}"/>
              </a:ext>
            </a:extLst>
          </p:cNvPr>
          <p:cNvSpPr/>
          <p:nvPr/>
        </p:nvSpPr>
        <p:spPr>
          <a:xfrm>
            <a:off x="4287279" y="3313376"/>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state1</a:t>
            </a:r>
            <a:endParaRPr lang="en-US" sz="1100" dirty="0">
              <a:solidFill>
                <a:schemeClr val="tx1"/>
              </a:solidFill>
            </a:endParaRPr>
          </a:p>
        </p:txBody>
      </p:sp>
      <p:sp>
        <p:nvSpPr>
          <p:cNvPr id="22" name="Oval 21">
            <a:extLst>
              <a:ext uri="{FF2B5EF4-FFF2-40B4-BE49-F238E27FC236}">
                <a16:creationId xmlns:a16="http://schemas.microsoft.com/office/drawing/2014/main" id="{1F6B45E3-DE3E-C39A-B47A-C189D61C54FD}"/>
              </a:ext>
            </a:extLst>
          </p:cNvPr>
          <p:cNvSpPr/>
          <p:nvPr/>
        </p:nvSpPr>
        <p:spPr>
          <a:xfrm>
            <a:off x="3400535" y="4377652"/>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state2</a:t>
            </a:r>
            <a:endParaRPr lang="en-US" sz="1100" dirty="0">
              <a:solidFill>
                <a:schemeClr val="tx1"/>
              </a:solidFill>
            </a:endParaRPr>
          </a:p>
        </p:txBody>
      </p:sp>
      <p:sp>
        <p:nvSpPr>
          <p:cNvPr id="23" name="Oval 22">
            <a:extLst>
              <a:ext uri="{FF2B5EF4-FFF2-40B4-BE49-F238E27FC236}">
                <a16:creationId xmlns:a16="http://schemas.microsoft.com/office/drawing/2014/main" id="{0DEADB66-930E-ADE4-07A2-2BEDBAD239C1}"/>
              </a:ext>
            </a:extLst>
          </p:cNvPr>
          <p:cNvSpPr/>
          <p:nvPr/>
        </p:nvSpPr>
        <p:spPr>
          <a:xfrm>
            <a:off x="5199113" y="4377652"/>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state3</a:t>
            </a:r>
            <a:endParaRPr lang="en-US" sz="1100" dirty="0">
              <a:solidFill>
                <a:schemeClr val="tx1"/>
              </a:solidFill>
            </a:endParaRPr>
          </a:p>
        </p:txBody>
      </p:sp>
      <p:cxnSp>
        <p:nvCxnSpPr>
          <p:cNvPr id="26" name="Straight Arrow Connector 25">
            <a:extLst>
              <a:ext uri="{FF2B5EF4-FFF2-40B4-BE49-F238E27FC236}">
                <a16:creationId xmlns:a16="http://schemas.microsoft.com/office/drawing/2014/main" id="{5D8101B0-AD36-AE1C-BB7A-7360250A2D71}"/>
              </a:ext>
            </a:extLst>
          </p:cNvPr>
          <p:cNvCxnSpPr>
            <a:stCxn id="22" idx="7"/>
            <a:endCxn id="20" idx="3"/>
          </p:cNvCxnSpPr>
          <p:nvPr/>
        </p:nvCxnSpPr>
        <p:spPr>
          <a:xfrm flipV="1">
            <a:off x="3988162" y="3901003"/>
            <a:ext cx="399938" cy="57747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4FB1F1C-FB12-1835-AA2F-92EBE279F201}"/>
              </a:ext>
            </a:extLst>
          </p:cNvPr>
          <p:cNvCxnSpPr>
            <a:cxnSpLocks/>
            <a:stCxn id="23" idx="1"/>
            <a:endCxn id="20" idx="5"/>
          </p:cNvCxnSpPr>
          <p:nvPr/>
        </p:nvCxnSpPr>
        <p:spPr>
          <a:xfrm flipH="1" flipV="1">
            <a:off x="4874906" y="3901003"/>
            <a:ext cx="425028" cy="57747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41F2647-ADE5-AB02-D45D-A5A100C26E96}"/>
              </a:ext>
            </a:extLst>
          </p:cNvPr>
          <p:cNvCxnSpPr>
            <a:cxnSpLocks/>
            <a:stCxn id="22" idx="6"/>
            <a:endCxn id="23" idx="2"/>
          </p:cNvCxnSpPr>
          <p:nvPr/>
        </p:nvCxnSpPr>
        <p:spPr>
          <a:xfrm>
            <a:off x="4088983" y="4721876"/>
            <a:ext cx="1110130"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9" name="Rectangle: Rounded Corners 38">
            <a:extLst>
              <a:ext uri="{FF2B5EF4-FFF2-40B4-BE49-F238E27FC236}">
                <a16:creationId xmlns:a16="http://schemas.microsoft.com/office/drawing/2014/main" id="{FF62C6B9-2493-B690-0D04-E14D49EFFD08}"/>
              </a:ext>
            </a:extLst>
          </p:cNvPr>
          <p:cNvSpPr/>
          <p:nvPr/>
        </p:nvSpPr>
        <p:spPr>
          <a:xfrm>
            <a:off x="6309243" y="3332794"/>
            <a:ext cx="1094456" cy="164874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a:t>
            </a:r>
          </a:p>
        </p:txBody>
      </p:sp>
      <p:sp>
        <p:nvSpPr>
          <p:cNvPr id="40" name="Rectangle: Rounded Corners 39">
            <a:extLst>
              <a:ext uri="{FF2B5EF4-FFF2-40B4-BE49-F238E27FC236}">
                <a16:creationId xmlns:a16="http://schemas.microsoft.com/office/drawing/2014/main" id="{D1EFD75E-A3CF-F1AE-CD55-D54373090FA4}"/>
              </a:ext>
            </a:extLst>
          </p:cNvPr>
          <p:cNvSpPr/>
          <p:nvPr/>
        </p:nvSpPr>
        <p:spPr>
          <a:xfrm>
            <a:off x="7778520" y="3332794"/>
            <a:ext cx="1094456" cy="164874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a:t>
            </a:r>
          </a:p>
        </p:txBody>
      </p:sp>
      <p:cxnSp>
        <p:nvCxnSpPr>
          <p:cNvPr id="42" name="Straight Arrow Connector 41">
            <a:extLst>
              <a:ext uri="{FF2B5EF4-FFF2-40B4-BE49-F238E27FC236}">
                <a16:creationId xmlns:a16="http://schemas.microsoft.com/office/drawing/2014/main" id="{5683AFF1-20D9-D531-DB02-37BA1374EDC4}"/>
              </a:ext>
            </a:extLst>
          </p:cNvPr>
          <p:cNvCxnSpPr>
            <a:stCxn id="40" idx="1"/>
            <a:endCxn id="39" idx="3"/>
          </p:cNvCxnSpPr>
          <p:nvPr/>
        </p:nvCxnSpPr>
        <p:spPr>
          <a:xfrm flipH="1">
            <a:off x="7403699" y="4157166"/>
            <a:ext cx="3748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999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DF6F6-A76F-3AB1-74AB-118EB0A4134A}"/>
            </a:ext>
          </a:extLst>
        </p:cNvPr>
        <p:cNvGrpSpPr/>
        <p:nvPr/>
      </p:nvGrpSpPr>
      <p:grpSpPr>
        <a:xfrm>
          <a:off x="0" y="0"/>
          <a:ext cx="0" cy="0"/>
          <a:chOff x="0" y="0"/>
          <a:chExt cx="0" cy="0"/>
        </a:xfrm>
      </p:grpSpPr>
      <p:pic>
        <p:nvPicPr>
          <p:cNvPr id="11" name="Picture 10" descr="A diagram of a network&#10;&#10;AI-generated content may be incorrect.">
            <a:extLst>
              <a:ext uri="{FF2B5EF4-FFF2-40B4-BE49-F238E27FC236}">
                <a16:creationId xmlns:a16="http://schemas.microsoft.com/office/drawing/2014/main" id="{3831298E-42A5-08DF-1D5D-838230C44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04" y="328632"/>
            <a:ext cx="8243569" cy="5057735"/>
          </a:xfrm>
          <a:prstGeom prst="rect">
            <a:avLst/>
          </a:prstGeom>
        </p:spPr>
      </p:pic>
      <p:sp>
        <p:nvSpPr>
          <p:cNvPr id="3" name="TextBox 2">
            <a:extLst>
              <a:ext uri="{FF2B5EF4-FFF2-40B4-BE49-F238E27FC236}">
                <a16:creationId xmlns:a16="http://schemas.microsoft.com/office/drawing/2014/main" id="{E5137051-C65B-BFF8-7CB3-A749937FC9D5}"/>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1370223B-D85C-CB09-BCDE-A25CE5661B9C}"/>
              </a:ext>
            </a:extLst>
          </p:cNvPr>
          <p:cNvSpPr txBox="1"/>
          <p:nvPr/>
        </p:nvSpPr>
        <p:spPr>
          <a:xfrm>
            <a:off x="138112" y="648900"/>
            <a:ext cx="2811091"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a:t>
            </a:r>
            <a:r>
              <a:rPr lang="en-US" altLang="zh-CN" sz="2000" b="1" dirty="0"/>
              <a:t>oftware Architecture</a:t>
            </a:r>
            <a:endParaRPr lang="en-US" sz="2000" b="1" dirty="0"/>
          </a:p>
        </p:txBody>
      </p:sp>
      <p:sp>
        <p:nvSpPr>
          <p:cNvPr id="2" name="TextBox 1">
            <a:extLst>
              <a:ext uri="{FF2B5EF4-FFF2-40B4-BE49-F238E27FC236}">
                <a16:creationId xmlns:a16="http://schemas.microsoft.com/office/drawing/2014/main" id="{0DEF1221-29B9-11B4-E13B-C2D333502433}"/>
              </a:ext>
            </a:extLst>
          </p:cNvPr>
          <p:cNvSpPr txBox="1"/>
          <p:nvPr/>
        </p:nvSpPr>
        <p:spPr>
          <a:xfrm>
            <a:off x="214311" y="1131508"/>
            <a:ext cx="2841632" cy="877163"/>
          </a:xfrm>
          <a:prstGeom prst="rect">
            <a:avLst/>
          </a:prstGeom>
          <a:noFill/>
        </p:spPr>
        <p:txBody>
          <a:bodyPr wrap="square">
            <a:spAutoFit/>
          </a:bodyPr>
          <a:lstStyle/>
          <a:p>
            <a:pPr marL="285750" indent="-285750" algn="l">
              <a:lnSpc>
                <a:spcPct val="150000"/>
              </a:lnSpc>
              <a:buFontTx/>
              <a:buChar char="-"/>
            </a:pPr>
            <a:r>
              <a:rPr lang="en-US" b="1" i="0" dirty="0">
                <a:effectLst/>
                <a:latin typeface="Roboto" panose="02000000000000000000" pitchFamily="2" charset="0"/>
              </a:rPr>
              <a:t>Modularized</a:t>
            </a:r>
          </a:p>
          <a:p>
            <a:pPr marL="285750" indent="-285750" algn="l">
              <a:lnSpc>
                <a:spcPct val="150000"/>
              </a:lnSpc>
              <a:buFontTx/>
              <a:buChar char="-"/>
            </a:pPr>
            <a:r>
              <a:rPr lang="en-US" b="1" dirty="0">
                <a:latin typeface="Roboto" panose="02000000000000000000" pitchFamily="2" charset="0"/>
              </a:rPr>
              <a:t>Hierarchical</a:t>
            </a:r>
            <a:endParaRPr lang="en-US" b="1" i="0" dirty="0">
              <a:effectLst/>
              <a:latin typeface="Roboto" panose="02000000000000000000" pitchFamily="2" charset="0"/>
            </a:endParaRPr>
          </a:p>
        </p:txBody>
      </p:sp>
      <p:sp>
        <p:nvSpPr>
          <p:cNvPr id="5" name="Rectangle: Rounded Corners 4">
            <a:extLst>
              <a:ext uri="{FF2B5EF4-FFF2-40B4-BE49-F238E27FC236}">
                <a16:creationId xmlns:a16="http://schemas.microsoft.com/office/drawing/2014/main" id="{DEA28157-FA65-2277-6619-D478359C0C41}"/>
              </a:ext>
            </a:extLst>
          </p:cNvPr>
          <p:cNvSpPr/>
          <p:nvPr/>
        </p:nvSpPr>
        <p:spPr>
          <a:xfrm>
            <a:off x="275379" y="4667324"/>
            <a:ext cx="2248930" cy="83319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5EF7957-58AD-2192-683D-672EEB4AEFE3}"/>
              </a:ext>
            </a:extLst>
          </p:cNvPr>
          <p:cNvSpPr/>
          <p:nvPr/>
        </p:nvSpPr>
        <p:spPr>
          <a:xfrm>
            <a:off x="1399844" y="3405489"/>
            <a:ext cx="3263361" cy="833198"/>
          </a:xfrm>
          <a:prstGeom prst="round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D7633DA-B6D5-5307-FC5E-4C61C1C54D47}"/>
              </a:ext>
            </a:extLst>
          </p:cNvPr>
          <p:cNvSpPr/>
          <p:nvPr/>
        </p:nvSpPr>
        <p:spPr>
          <a:xfrm>
            <a:off x="2383088" y="2522317"/>
            <a:ext cx="1270981" cy="49979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08DDE0-9DFC-E1F1-97EF-2798CDBE757D}"/>
              </a:ext>
            </a:extLst>
          </p:cNvPr>
          <p:cNvSpPr/>
          <p:nvPr/>
        </p:nvSpPr>
        <p:spPr>
          <a:xfrm>
            <a:off x="3499315" y="1049010"/>
            <a:ext cx="1270981" cy="49979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E677D64-7B2F-989D-E82C-5CB2809D5593}"/>
              </a:ext>
            </a:extLst>
          </p:cNvPr>
          <p:cNvSpPr/>
          <p:nvPr/>
        </p:nvSpPr>
        <p:spPr>
          <a:xfrm>
            <a:off x="3499314" y="1727457"/>
            <a:ext cx="1270981" cy="499792"/>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350CA7C-BA92-8B49-54BB-685289C2DCA9}"/>
              </a:ext>
            </a:extLst>
          </p:cNvPr>
          <p:cNvSpPr/>
          <p:nvPr/>
        </p:nvSpPr>
        <p:spPr>
          <a:xfrm>
            <a:off x="4770295" y="985010"/>
            <a:ext cx="2001208" cy="2358375"/>
          </a:xfrm>
          <a:prstGeom prst="roundRect">
            <a:avLst>
              <a:gd name="adj" fmla="val 9787"/>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D9D3CA7-3A7E-EF1A-8FDF-B81347389C7E}"/>
              </a:ext>
            </a:extLst>
          </p:cNvPr>
          <p:cNvSpPr/>
          <p:nvPr/>
        </p:nvSpPr>
        <p:spPr>
          <a:xfrm>
            <a:off x="2584916" y="4169787"/>
            <a:ext cx="942055" cy="496203"/>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03AD39F-9D35-24E8-5B7B-0F891E332565}"/>
              </a:ext>
            </a:extLst>
          </p:cNvPr>
          <p:cNvSpPr/>
          <p:nvPr/>
        </p:nvSpPr>
        <p:spPr>
          <a:xfrm>
            <a:off x="6916227" y="2407802"/>
            <a:ext cx="971501" cy="69904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87841B-6FDF-EDA9-8A2B-08D7BA8D95E9}"/>
              </a:ext>
            </a:extLst>
          </p:cNvPr>
          <p:cNvSpPr/>
          <p:nvPr/>
        </p:nvSpPr>
        <p:spPr>
          <a:xfrm>
            <a:off x="5829588" y="398947"/>
            <a:ext cx="1078873" cy="51898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BE31817-7247-1AB7-3CCC-14C7D0DF3235}"/>
              </a:ext>
            </a:extLst>
          </p:cNvPr>
          <p:cNvSpPr txBox="1"/>
          <p:nvPr/>
        </p:nvSpPr>
        <p:spPr>
          <a:xfrm>
            <a:off x="363642" y="4665990"/>
            <a:ext cx="875564" cy="369332"/>
          </a:xfrm>
          <a:prstGeom prst="rect">
            <a:avLst/>
          </a:prstGeom>
          <a:noFill/>
        </p:spPr>
        <p:txBody>
          <a:bodyPr wrap="square" rtlCol="0">
            <a:spAutoFit/>
          </a:bodyPr>
          <a:lstStyle/>
          <a:p>
            <a:r>
              <a:rPr lang="en-US" altLang="zh-CN" dirty="0">
                <a:solidFill>
                  <a:srgbClr val="FF0000"/>
                </a:solidFill>
              </a:rPr>
              <a:t>storage</a:t>
            </a:r>
            <a:endParaRPr lang="en-US" dirty="0">
              <a:solidFill>
                <a:srgbClr val="FF0000"/>
              </a:solidFill>
            </a:endParaRPr>
          </a:p>
        </p:txBody>
      </p:sp>
      <p:sp>
        <p:nvSpPr>
          <p:cNvPr id="16" name="TextBox 15">
            <a:extLst>
              <a:ext uri="{FF2B5EF4-FFF2-40B4-BE49-F238E27FC236}">
                <a16:creationId xmlns:a16="http://schemas.microsoft.com/office/drawing/2014/main" id="{91492015-C2FC-416E-2327-578613CAEE3A}"/>
              </a:ext>
            </a:extLst>
          </p:cNvPr>
          <p:cNvSpPr txBox="1"/>
          <p:nvPr/>
        </p:nvSpPr>
        <p:spPr>
          <a:xfrm>
            <a:off x="4989663" y="1570090"/>
            <a:ext cx="1838302" cy="369332"/>
          </a:xfrm>
          <a:prstGeom prst="rect">
            <a:avLst/>
          </a:prstGeom>
          <a:noFill/>
        </p:spPr>
        <p:txBody>
          <a:bodyPr wrap="square" rtlCol="0">
            <a:spAutoFit/>
          </a:bodyPr>
          <a:lstStyle/>
          <a:p>
            <a:r>
              <a:rPr lang="en-US" altLang="zh-CN" dirty="0">
                <a:solidFill>
                  <a:srgbClr val="FFC000"/>
                </a:solidFill>
              </a:rPr>
              <a:t>Communication</a:t>
            </a:r>
            <a:endParaRPr lang="en-US" dirty="0">
              <a:solidFill>
                <a:srgbClr val="FFC000"/>
              </a:solidFill>
            </a:endParaRPr>
          </a:p>
        </p:txBody>
      </p:sp>
      <p:sp>
        <p:nvSpPr>
          <p:cNvPr id="17" name="TextBox 16">
            <a:extLst>
              <a:ext uri="{FF2B5EF4-FFF2-40B4-BE49-F238E27FC236}">
                <a16:creationId xmlns:a16="http://schemas.microsoft.com/office/drawing/2014/main" id="{CABC7A07-CE19-C379-BCB5-975D2501CB9C}"/>
              </a:ext>
            </a:extLst>
          </p:cNvPr>
          <p:cNvSpPr txBox="1"/>
          <p:nvPr/>
        </p:nvSpPr>
        <p:spPr>
          <a:xfrm>
            <a:off x="2480064" y="3540530"/>
            <a:ext cx="1838302" cy="369332"/>
          </a:xfrm>
          <a:prstGeom prst="rect">
            <a:avLst/>
          </a:prstGeom>
          <a:noFill/>
        </p:spPr>
        <p:txBody>
          <a:bodyPr wrap="square" rtlCol="0">
            <a:spAutoFit/>
          </a:bodyPr>
          <a:lstStyle/>
          <a:p>
            <a:r>
              <a:rPr lang="en-US" altLang="zh-CN" dirty="0">
                <a:solidFill>
                  <a:schemeClr val="accent6"/>
                </a:solidFill>
              </a:rPr>
              <a:t>time</a:t>
            </a:r>
          </a:p>
        </p:txBody>
      </p:sp>
      <p:sp>
        <p:nvSpPr>
          <p:cNvPr id="18" name="TextBox 17">
            <a:extLst>
              <a:ext uri="{FF2B5EF4-FFF2-40B4-BE49-F238E27FC236}">
                <a16:creationId xmlns:a16="http://schemas.microsoft.com/office/drawing/2014/main" id="{CB1855CC-0065-3143-F223-4EDA1FCBCC85}"/>
              </a:ext>
            </a:extLst>
          </p:cNvPr>
          <p:cNvSpPr txBox="1"/>
          <p:nvPr/>
        </p:nvSpPr>
        <p:spPr>
          <a:xfrm>
            <a:off x="2015436" y="1534882"/>
            <a:ext cx="1838302" cy="369332"/>
          </a:xfrm>
          <a:prstGeom prst="rect">
            <a:avLst/>
          </a:prstGeom>
          <a:noFill/>
        </p:spPr>
        <p:txBody>
          <a:bodyPr wrap="square" rtlCol="0">
            <a:spAutoFit/>
          </a:bodyPr>
          <a:lstStyle/>
          <a:p>
            <a:r>
              <a:rPr lang="en-US" altLang="zh-CN" dirty="0">
                <a:solidFill>
                  <a:srgbClr val="0070C0"/>
                </a:solidFill>
              </a:rPr>
              <a:t>config &amp; state</a:t>
            </a:r>
          </a:p>
        </p:txBody>
      </p:sp>
      <p:sp>
        <p:nvSpPr>
          <p:cNvPr id="19" name="TextBox 18">
            <a:extLst>
              <a:ext uri="{FF2B5EF4-FFF2-40B4-BE49-F238E27FC236}">
                <a16:creationId xmlns:a16="http://schemas.microsoft.com/office/drawing/2014/main" id="{D2B91A4D-609D-459C-1E37-FE85ED56843B}"/>
              </a:ext>
            </a:extLst>
          </p:cNvPr>
          <p:cNvSpPr txBox="1"/>
          <p:nvPr/>
        </p:nvSpPr>
        <p:spPr>
          <a:xfrm>
            <a:off x="3526971" y="2214666"/>
            <a:ext cx="1838302" cy="369332"/>
          </a:xfrm>
          <a:prstGeom prst="rect">
            <a:avLst/>
          </a:prstGeom>
          <a:noFill/>
        </p:spPr>
        <p:txBody>
          <a:bodyPr wrap="square" rtlCol="0">
            <a:spAutoFit/>
          </a:bodyPr>
          <a:lstStyle/>
          <a:p>
            <a:r>
              <a:rPr lang="en-US" altLang="zh-CN" dirty="0">
                <a:solidFill>
                  <a:srgbClr val="7030A0"/>
                </a:solidFill>
              </a:rPr>
              <a:t>feedback</a:t>
            </a:r>
          </a:p>
        </p:txBody>
      </p:sp>
      <p:sp>
        <p:nvSpPr>
          <p:cNvPr id="20" name="TextBox 19">
            <a:extLst>
              <a:ext uri="{FF2B5EF4-FFF2-40B4-BE49-F238E27FC236}">
                <a16:creationId xmlns:a16="http://schemas.microsoft.com/office/drawing/2014/main" id="{0CFCDE50-9EA7-2411-9516-46AA6C07BF8A}"/>
              </a:ext>
            </a:extLst>
          </p:cNvPr>
          <p:cNvSpPr txBox="1"/>
          <p:nvPr/>
        </p:nvSpPr>
        <p:spPr>
          <a:xfrm>
            <a:off x="7047333" y="1472127"/>
            <a:ext cx="1838302" cy="369332"/>
          </a:xfrm>
          <a:prstGeom prst="rect">
            <a:avLst/>
          </a:prstGeom>
          <a:noFill/>
        </p:spPr>
        <p:txBody>
          <a:bodyPr wrap="square" rtlCol="0">
            <a:spAutoFit/>
          </a:bodyPr>
          <a:lstStyle/>
          <a:p>
            <a:r>
              <a:rPr lang="en-US" altLang="zh-CN" dirty="0">
                <a:solidFill>
                  <a:srgbClr val="C00000"/>
                </a:solidFill>
              </a:rPr>
              <a:t>sensing</a:t>
            </a:r>
          </a:p>
        </p:txBody>
      </p:sp>
    </p:spTree>
    <p:extLst>
      <p:ext uri="{BB962C8B-B14F-4D97-AF65-F5344CB8AC3E}">
        <p14:creationId xmlns:p14="http://schemas.microsoft.com/office/powerpoint/2010/main" val="1759297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924181"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Configuration</a:t>
            </a:r>
          </a:p>
        </p:txBody>
      </p:sp>
      <p:sp>
        <p:nvSpPr>
          <p:cNvPr id="14" name="TextBox 13">
            <a:extLst>
              <a:ext uri="{FF2B5EF4-FFF2-40B4-BE49-F238E27FC236}">
                <a16:creationId xmlns:a16="http://schemas.microsoft.com/office/drawing/2014/main" id="{CF000F0B-0E11-43E5-88FA-31666A825F62}"/>
              </a:ext>
            </a:extLst>
          </p:cNvPr>
          <p:cNvSpPr txBox="1"/>
          <p:nvPr/>
        </p:nvSpPr>
        <p:spPr>
          <a:xfrm>
            <a:off x="436562" y="1042660"/>
            <a:ext cx="8250237" cy="307777"/>
          </a:xfrm>
          <a:prstGeom prst="rect">
            <a:avLst/>
          </a:prstGeom>
          <a:noFill/>
        </p:spPr>
        <p:txBody>
          <a:bodyPr wrap="square">
            <a:spAutoFit/>
          </a:bodyPr>
          <a:lstStyle>
            <a:defPPr>
              <a:defRPr lang="en-US"/>
            </a:defPPr>
            <a:lvl1pPr>
              <a:defRPr sz="1400"/>
            </a:lvl1pPr>
          </a:lstStyle>
          <a:p>
            <a:r>
              <a:rPr lang="en-US" dirty="0"/>
              <a:t>To facilitate the configuration of the software, a configuration file is provided for modification as needed.</a:t>
            </a:r>
          </a:p>
        </p:txBody>
      </p:sp>
      <p:sp>
        <p:nvSpPr>
          <p:cNvPr id="16" name="TextBox 15">
            <a:extLst>
              <a:ext uri="{FF2B5EF4-FFF2-40B4-BE49-F238E27FC236}">
                <a16:creationId xmlns:a16="http://schemas.microsoft.com/office/drawing/2014/main" id="{8EE16BA6-B4FF-4C1A-AEA0-E538DF1CDCA3}"/>
              </a:ext>
            </a:extLst>
          </p:cNvPr>
          <p:cNvSpPr txBox="1"/>
          <p:nvPr/>
        </p:nvSpPr>
        <p:spPr>
          <a:xfrm>
            <a:off x="377850" y="1468418"/>
            <a:ext cx="4581524" cy="338554"/>
          </a:xfrm>
          <a:prstGeom prst="rect">
            <a:avLst/>
          </a:prstGeom>
          <a:noFill/>
        </p:spPr>
        <p:txBody>
          <a:bodyPr wrap="square">
            <a:spAutoFit/>
          </a:bodyPr>
          <a:lstStyle/>
          <a:p>
            <a:r>
              <a:rPr lang="en-US" sz="1600" dirty="0"/>
              <a:t>GATEWAY NODE EXAMPLE</a:t>
            </a:r>
          </a:p>
        </p:txBody>
      </p:sp>
      <p:pic>
        <p:nvPicPr>
          <p:cNvPr id="8" name="Picture 7">
            <a:extLst>
              <a:ext uri="{FF2B5EF4-FFF2-40B4-BE49-F238E27FC236}">
                <a16:creationId xmlns:a16="http://schemas.microsoft.com/office/drawing/2014/main" id="{1C9CAB3E-BEED-4A9D-AB73-CC1775DB7A9D}"/>
              </a:ext>
            </a:extLst>
          </p:cNvPr>
          <p:cNvPicPr>
            <a:picLocks noChangeAspect="1"/>
          </p:cNvPicPr>
          <p:nvPr/>
        </p:nvPicPr>
        <p:blipFill>
          <a:blip r:embed="rId2"/>
          <a:stretch>
            <a:fillRect/>
          </a:stretch>
        </p:blipFill>
        <p:spPr>
          <a:xfrm>
            <a:off x="603116" y="1849387"/>
            <a:ext cx="3418298" cy="3455816"/>
          </a:xfrm>
          <a:prstGeom prst="rect">
            <a:avLst/>
          </a:prstGeom>
        </p:spPr>
      </p:pic>
      <p:sp>
        <p:nvSpPr>
          <p:cNvPr id="9" name="TextBox 8">
            <a:extLst>
              <a:ext uri="{FF2B5EF4-FFF2-40B4-BE49-F238E27FC236}">
                <a16:creationId xmlns:a16="http://schemas.microsoft.com/office/drawing/2014/main" id="{6D4B076D-7125-4F62-B2E1-70AAADC4596E}"/>
              </a:ext>
            </a:extLst>
          </p:cNvPr>
          <p:cNvSpPr txBox="1"/>
          <p:nvPr/>
        </p:nvSpPr>
        <p:spPr>
          <a:xfrm rot="5400000">
            <a:off x="1955917" y="5410200"/>
            <a:ext cx="343364"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74E18592-6DB7-406E-A573-A391E5087AC2}"/>
              </a:ext>
            </a:extLst>
          </p:cNvPr>
          <p:cNvSpPr txBox="1"/>
          <p:nvPr/>
        </p:nvSpPr>
        <p:spPr>
          <a:xfrm>
            <a:off x="4392613" y="1468418"/>
            <a:ext cx="4581524" cy="338554"/>
          </a:xfrm>
          <a:prstGeom prst="rect">
            <a:avLst/>
          </a:prstGeom>
          <a:noFill/>
        </p:spPr>
        <p:txBody>
          <a:bodyPr wrap="square">
            <a:spAutoFit/>
          </a:bodyPr>
          <a:lstStyle>
            <a:defPPr>
              <a:defRPr lang="en-US"/>
            </a:defPPr>
            <a:lvl1pPr>
              <a:defRPr sz="1600"/>
            </a:lvl1pPr>
          </a:lstStyle>
          <a:p>
            <a:r>
              <a:rPr lang="en-US"/>
              <a:t>LEAFNODE EXAMPLE</a:t>
            </a:r>
            <a:endParaRPr lang="en-US" dirty="0"/>
          </a:p>
        </p:txBody>
      </p:sp>
      <p:pic>
        <p:nvPicPr>
          <p:cNvPr id="22" name="Picture 21">
            <a:extLst>
              <a:ext uri="{FF2B5EF4-FFF2-40B4-BE49-F238E27FC236}">
                <a16:creationId xmlns:a16="http://schemas.microsoft.com/office/drawing/2014/main" id="{B84CF5C8-ADE3-47ED-93BA-21E60A6FD72B}"/>
              </a:ext>
            </a:extLst>
          </p:cNvPr>
          <p:cNvPicPr>
            <a:picLocks noChangeAspect="1"/>
          </p:cNvPicPr>
          <p:nvPr/>
        </p:nvPicPr>
        <p:blipFill>
          <a:blip r:embed="rId3"/>
          <a:stretch>
            <a:fillRect/>
          </a:stretch>
        </p:blipFill>
        <p:spPr>
          <a:xfrm>
            <a:off x="4476610" y="1849387"/>
            <a:ext cx="3559532" cy="3455816"/>
          </a:xfrm>
          <a:prstGeom prst="rect">
            <a:avLst/>
          </a:prstGeom>
        </p:spPr>
      </p:pic>
      <p:sp>
        <p:nvSpPr>
          <p:cNvPr id="23" name="TextBox 22">
            <a:extLst>
              <a:ext uri="{FF2B5EF4-FFF2-40B4-BE49-F238E27FC236}">
                <a16:creationId xmlns:a16="http://schemas.microsoft.com/office/drawing/2014/main" id="{7634C386-880C-472D-B0A7-13FA20FF1E80}"/>
              </a:ext>
            </a:extLst>
          </p:cNvPr>
          <p:cNvSpPr txBox="1"/>
          <p:nvPr/>
        </p:nvSpPr>
        <p:spPr>
          <a:xfrm rot="5400000">
            <a:off x="5950067" y="5410200"/>
            <a:ext cx="343364" cy="369332"/>
          </a:xfrm>
          <a:prstGeom prst="rect">
            <a:avLst/>
          </a:prstGeom>
          <a:noFill/>
        </p:spPr>
        <p:txBody>
          <a:bodyPr wrap="none" rtlCol="0">
            <a:spAutoFit/>
          </a:bodyPr>
          <a:lstStyle/>
          <a:p>
            <a:r>
              <a:rPr lang="en-US" dirty="0"/>
              <a:t>…</a:t>
            </a:r>
          </a:p>
        </p:txBody>
      </p:sp>
      <p:sp>
        <p:nvSpPr>
          <p:cNvPr id="24" name="Slide Number Placeholder 23">
            <a:extLst>
              <a:ext uri="{FF2B5EF4-FFF2-40B4-BE49-F238E27FC236}">
                <a16:creationId xmlns:a16="http://schemas.microsoft.com/office/drawing/2014/main" id="{F09F4B89-A255-49C2-9D23-ACD14259E5BE}"/>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5" name="TextBox 4">
            <a:extLst>
              <a:ext uri="{FF2B5EF4-FFF2-40B4-BE49-F238E27FC236}">
                <a16:creationId xmlns:a16="http://schemas.microsoft.com/office/drawing/2014/main" id="{91C7344E-B668-35AE-2932-1BFBFB7B66EA}"/>
              </a:ext>
            </a:extLst>
          </p:cNvPr>
          <p:cNvSpPr txBox="1"/>
          <p:nvPr/>
        </p:nvSpPr>
        <p:spPr>
          <a:xfrm>
            <a:off x="4748801" y="5218261"/>
            <a:ext cx="2926066" cy="461665"/>
          </a:xfrm>
          <a:prstGeom prst="rect">
            <a:avLst/>
          </a:prstGeom>
          <a:noFill/>
        </p:spPr>
        <p:txBody>
          <a:bodyPr wrap="square" rtlCol="0">
            <a:spAutoFit/>
          </a:bodyPr>
          <a:lstStyle/>
          <a:p>
            <a:r>
              <a:rPr lang="en-US" sz="2400" b="1" dirty="0">
                <a:solidFill>
                  <a:srgbClr val="FF0000"/>
                </a:solidFill>
              </a:rPr>
              <a:t>Handson – TASK 1</a:t>
            </a:r>
          </a:p>
        </p:txBody>
      </p:sp>
    </p:spTree>
    <p:extLst>
      <p:ext uri="{BB962C8B-B14F-4D97-AF65-F5344CB8AC3E}">
        <p14:creationId xmlns:p14="http://schemas.microsoft.com/office/powerpoint/2010/main" val="21102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3573542"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State Machine and Indicators</a:t>
            </a:r>
          </a:p>
        </p:txBody>
      </p:sp>
      <p:sp>
        <p:nvSpPr>
          <p:cNvPr id="12" name="TextBox 11">
            <a:extLst>
              <a:ext uri="{FF2B5EF4-FFF2-40B4-BE49-F238E27FC236}">
                <a16:creationId xmlns:a16="http://schemas.microsoft.com/office/drawing/2014/main" id="{DA61B702-C3D0-4E7A-9040-C52DACB430A3}"/>
              </a:ext>
            </a:extLst>
          </p:cNvPr>
          <p:cNvSpPr txBox="1"/>
          <p:nvPr/>
        </p:nvSpPr>
        <p:spPr>
          <a:xfrm>
            <a:off x="421481" y="1002842"/>
            <a:ext cx="8301037"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Without the introduction of a real-time operating system, a state machine is a common method for implementing complex logic. It manages system behavior by defining states and transitions between states. </a:t>
            </a:r>
          </a:p>
        </p:txBody>
      </p:sp>
      <p:pic>
        <p:nvPicPr>
          <p:cNvPr id="7" name="Picture 6">
            <a:extLst>
              <a:ext uri="{FF2B5EF4-FFF2-40B4-BE49-F238E27FC236}">
                <a16:creationId xmlns:a16="http://schemas.microsoft.com/office/drawing/2014/main" id="{FDF06461-C067-4A5C-97B2-F974031ADBC7}"/>
              </a:ext>
            </a:extLst>
          </p:cNvPr>
          <p:cNvPicPr>
            <a:picLocks noChangeAspect="1"/>
          </p:cNvPicPr>
          <p:nvPr/>
        </p:nvPicPr>
        <p:blipFill>
          <a:blip r:embed="rId2"/>
          <a:stretch>
            <a:fillRect/>
          </a:stretch>
        </p:blipFill>
        <p:spPr>
          <a:xfrm>
            <a:off x="536768" y="1561584"/>
            <a:ext cx="4117781" cy="3930268"/>
          </a:xfrm>
          <a:prstGeom prst="rect">
            <a:avLst/>
          </a:prstGeom>
        </p:spPr>
      </p:pic>
      <p:sp>
        <p:nvSpPr>
          <p:cNvPr id="15" name="TextBox 14">
            <a:extLst>
              <a:ext uri="{FF2B5EF4-FFF2-40B4-BE49-F238E27FC236}">
                <a16:creationId xmlns:a16="http://schemas.microsoft.com/office/drawing/2014/main" id="{5FE7A651-88B2-43F2-8585-276F066AB36B}"/>
              </a:ext>
            </a:extLst>
          </p:cNvPr>
          <p:cNvSpPr txBox="1"/>
          <p:nvPr/>
        </p:nvSpPr>
        <p:spPr>
          <a:xfrm>
            <a:off x="2595658" y="4896823"/>
            <a:ext cx="2528887"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State Transition Map</a:t>
            </a:r>
          </a:p>
        </p:txBody>
      </p:sp>
      <p:pic>
        <p:nvPicPr>
          <p:cNvPr id="11" name="Picture 10">
            <a:extLst>
              <a:ext uri="{FF2B5EF4-FFF2-40B4-BE49-F238E27FC236}">
                <a16:creationId xmlns:a16="http://schemas.microsoft.com/office/drawing/2014/main" id="{DCBD2CF2-6DFF-4E6E-B4D4-F74CB095F14A}"/>
              </a:ext>
            </a:extLst>
          </p:cNvPr>
          <p:cNvPicPr>
            <a:picLocks noChangeAspect="1"/>
          </p:cNvPicPr>
          <p:nvPr/>
        </p:nvPicPr>
        <p:blipFill>
          <a:blip r:embed="rId3"/>
          <a:stretch>
            <a:fillRect/>
          </a:stretch>
        </p:blipFill>
        <p:spPr>
          <a:xfrm>
            <a:off x="4785339" y="2201861"/>
            <a:ext cx="4309553" cy="2293939"/>
          </a:xfrm>
          <a:prstGeom prst="rect">
            <a:avLst/>
          </a:prstGeom>
        </p:spPr>
      </p:pic>
      <p:sp>
        <p:nvSpPr>
          <p:cNvPr id="13" name="Slide Number Placeholder 12">
            <a:extLst>
              <a:ext uri="{FF2B5EF4-FFF2-40B4-BE49-F238E27FC236}">
                <a16:creationId xmlns:a16="http://schemas.microsoft.com/office/drawing/2014/main" id="{0418575A-839E-4D52-9E19-A404A633E267}"/>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extLst>
      <p:ext uri="{BB962C8B-B14F-4D97-AF65-F5344CB8AC3E}">
        <p14:creationId xmlns:p14="http://schemas.microsoft.com/office/powerpoint/2010/main" val="180492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2237472"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Communication</a:t>
            </a:r>
          </a:p>
        </p:txBody>
      </p:sp>
      <p:sp>
        <p:nvSpPr>
          <p:cNvPr id="14" name="Slide Number Placeholder 13">
            <a:extLst>
              <a:ext uri="{FF2B5EF4-FFF2-40B4-BE49-F238E27FC236}">
                <a16:creationId xmlns:a16="http://schemas.microsoft.com/office/drawing/2014/main" id="{80B2123C-B1B7-425B-B822-78E2145BE8C6}"/>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2" name="TextBox 1">
            <a:extLst>
              <a:ext uri="{FF2B5EF4-FFF2-40B4-BE49-F238E27FC236}">
                <a16:creationId xmlns:a16="http://schemas.microsoft.com/office/drawing/2014/main" id="{3F204DDB-FAC9-E1C1-E3CC-EA736AF033EE}"/>
              </a:ext>
            </a:extLst>
          </p:cNvPr>
          <p:cNvSpPr txBox="1"/>
          <p:nvPr/>
        </p:nvSpPr>
        <p:spPr>
          <a:xfrm>
            <a:off x="311108" y="1353603"/>
            <a:ext cx="2841632" cy="369332"/>
          </a:xfrm>
          <a:prstGeom prst="rect">
            <a:avLst/>
          </a:prstGeom>
          <a:noFill/>
        </p:spPr>
        <p:txBody>
          <a:bodyPr wrap="square">
            <a:spAutoFit/>
          </a:bodyPr>
          <a:lstStyle/>
          <a:p>
            <a:pPr algn="l"/>
            <a:r>
              <a:rPr lang="en-US" b="1" i="0" dirty="0">
                <a:effectLst/>
                <a:latin typeface="Roboto" panose="02000000000000000000" pitchFamily="2" charset="0"/>
              </a:rPr>
              <a:t>I</a:t>
            </a:r>
            <a:r>
              <a:rPr lang="en-US" altLang="zh-CN" b="1" i="0" dirty="0">
                <a:effectLst/>
                <a:latin typeface="Roboto" panose="02000000000000000000" pitchFamily="2" charset="0"/>
              </a:rPr>
              <a:t>nternet Comm. - </a:t>
            </a:r>
            <a:r>
              <a:rPr lang="en-US" b="1" i="0" dirty="0">
                <a:effectLst/>
                <a:latin typeface="Roboto" panose="02000000000000000000" pitchFamily="2" charset="0"/>
              </a:rPr>
              <a:t>WIFI</a:t>
            </a:r>
          </a:p>
        </p:txBody>
      </p:sp>
      <p:sp>
        <p:nvSpPr>
          <p:cNvPr id="5" name="TextBox 4">
            <a:extLst>
              <a:ext uri="{FF2B5EF4-FFF2-40B4-BE49-F238E27FC236}">
                <a16:creationId xmlns:a16="http://schemas.microsoft.com/office/drawing/2014/main" id="{34B947CA-2ECB-F74A-F972-29CCEE8C2F43}"/>
              </a:ext>
            </a:extLst>
          </p:cNvPr>
          <p:cNvSpPr txBox="1"/>
          <p:nvPr/>
        </p:nvSpPr>
        <p:spPr>
          <a:xfrm>
            <a:off x="311107" y="1779423"/>
            <a:ext cx="3452408" cy="1323439"/>
          </a:xfrm>
          <a:prstGeom prst="rect">
            <a:avLst/>
          </a:prstGeom>
          <a:noFill/>
        </p:spPr>
        <p:txBody>
          <a:bodyPr wrap="square">
            <a:spAutoFit/>
          </a:bodyPr>
          <a:lstStyle/>
          <a:p>
            <a:pPr algn="just"/>
            <a:r>
              <a:rPr lang="en-US" sz="1600" dirty="0"/>
              <a:t>In this project, we use the onboard WIFI module to connect to the Internet, which is the foundation for NTP time synchronization and MQTT remote command control.</a:t>
            </a:r>
            <a:endParaRPr lang="en-US" sz="1600" dirty="0">
              <a:solidFill>
                <a:schemeClr val="bg2">
                  <a:lumMod val="25000"/>
                </a:schemeClr>
              </a:solidFill>
            </a:endParaRPr>
          </a:p>
        </p:txBody>
      </p:sp>
      <p:sp>
        <p:nvSpPr>
          <p:cNvPr id="7" name="TextBox 6">
            <a:extLst>
              <a:ext uri="{FF2B5EF4-FFF2-40B4-BE49-F238E27FC236}">
                <a16:creationId xmlns:a16="http://schemas.microsoft.com/office/drawing/2014/main" id="{0CDF0488-6478-75C1-6C66-A56D97FC1D3E}"/>
              </a:ext>
            </a:extLst>
          </p:cNvPr>
          <p:cNvSpPr txBox="1"/>
          <p:nvPr/>
        </p:nvSpPr>
        <p:spPr>
          <a:xfrm>
            <a:off x="311108" y="3255285"/>
            <a:ext cx="2841632" cy="369332"/>
          </a:xfrm>
          <a:prstGeom prst="rect">
            <a:avLst/>
          </a:prstGeom>
          <a:noFill/>
        </p:spPr>
        <p:txBody>
          <a:bodyPr wrap="square">
            <a:spAutoFit/>
          </a:bodyPr>
          <a:lstStyle/>
          <a:p>
            <a:pPr algn="l"/>
            <a:r>
              <a:rPr lang="en-US" b="1" i="0" dirty="0">
                <a:effectLst/>
                <a:latin typeface="Roboto" panose="02000000000000000000" pitchFamily="2" charset="0"/>
              </a:rPr>
              <a:t>I</a:t>
            </a:r>
            <a:r>
              <a:rPr lang="en-US" altLang="zh-CN" b="1" i="0" dirty="0">
                <a:effectLst/>
                <a:latin typeface="Roboto" panose="02000000000000000000" pitchFamily="2" charset="0"/>
              </a:rPr>
              <a:t>nternet Comm. - </a:t>
            </a:r>
            <a:r>
              <a:rPr lang="en-US" b="1" i="0" dirty="0">
                <a:effectLst/>
                <a:latin typeface="Roboto" panose="02000000000000000000" pitchFamily="2" charset="0"/>
              </a:rPr>
              <a:t>MQTT</a:t>
            </a:r>
          </a:p>
        </p:txBody>
      </p:sp>
      <p:sp>
        <p:nvSpPr>
          <p:cNvPr id="8" name="TextBox 7">
            <a:extLst>
              <a:ext uri="{FF2B5EF4-FFF2-40B4-BE49-F238E27FC236}">
                <a16:creationId xmlns:a16="http://schemas.microsoft.com/office/drawing/2014/main" id="{8D3A73FE-BC67-624B-379A-814F4656A7EC}"/>
              </a:ext>
            </a:extLst>
          </p:cNvPr>
          <p:cNvSpPr txBox="1"/>
          <p:nvPr/>
        </p:nvSpPr>
        <p:spPr>
          <a:xfrm>
            <a:off x="311107" y="3681105"/>
            <a:ext cx="3452408" cy="1815882"/>
          </a:xfrm>
          <a:prstGeom prst="rect">
            <a:avLst/>
          </a:prstGeom>
          <a:noFill/>
        </p:spPr>
        <p:txBody>
          <a:bodyPr wrap="square">
            <a:spAutoFit/>
          </a:bodyPr>
          <a:lstStyle/>
          <a:p>
            <a:pPr algn="just"/>
            <a:r>
              <a:rPr lang="en-US" sz="1600" dirty="0"/>
              <a:t>Message Queuing Telemetry Transport (MQTT) is a lightweight messaging protocol designed for low-bandwidth, high-latency, or unreliable networks. It is commonly used for communication between Internet of Things (IoT) devices.</a:t>
            </a:r>
          </a:p>
        </p:txBody>
      </p:sp>
      <p:sp>
        <p:nvSpPr>
          <p:cNvPr id="9" name="TextBox 8">
            <a:extLst>
              <a:ext uri="{FF2B5EF4-FFF2-40B4-BE49-F238E27FC236}">
                <a16:creationId xmlns:a16="http://schemas.microsoft.com/office/drawing/2014/main" id="{AEF9F2FF-399F-28D1-945E-E110DEE9DA3C}"/>
              </a:ext>
            </a:extLst>
          </p:cNvPr>
          <p:cNvSpPr txBox="1"/>
          <p:nvPr/>
        </p:nvSpPr>
        <p:spPr>
          <a:xfrm>
            <a:off x="4431948" y="1351396"/>
            <a:ext cx="4052004" cy="369332"/>
          </a:xfrm>
          <a:prstGeom prst="rect">
            <a:avLst/>
          </a:prstGeom>
          <a:noFill/>
        </p:spPr>
        <p:txBody>
          <a:bodyPr wrap="square">
            <a:spAutoFit/>
          </a:bodyPr>
          <a:lstStyle/>
          <a:p>
            <a:pPr algn="l"/>
            <a:r>
              <a:rPr lang="en-US" altLang="zh-CN" b="1" dirty="0">
                <a:latin typeface="Roboto" panose="02000000000000000000" pitchFamily="2" charset="0"/>
              </a:rPr>
              <a:t>Local</a:t>
            </a:r>
            <a:r>
              <a:rPr lang="en-US" altLang="zh-CN" b="1" i="0" dirty="0">
                <a:effectLst/>
                <a:latin typeface="Roboto" panose="02000000000000000000" pitchFamily="2" charset="0"/>
              </a:rPr>
              <a:t> Comm. – </a:t>
            </a:r>
            <a:r>
              <a:rPr lang="en-US" b="1" i="0" dirty="0">
                <a:effectLst/>
                <a:latin typeface="Roboto" panose="02000000000000000000" pitchFamily="2" charset="0"/>
              </a:rPr>
              <a:t>Radio Frequency</a:t>
            </a:r>
          </a:p>
        </p:txBody>
      </p:sp>
      <p:sp>
        <p:nvSpPr>
          <p:cNvPr id="11" name="TextBox 10">
            <a:extLst>
              <a:ext uri="{FF2B5EF4-FFF2-40B4-BE49-F238E27FC236}">
                <a16:creationId xmlns:a16="http://schemas.microsoft.com/office/drawing/2014/main" id="{81E725D7-494D-DEF3-C2BD-7E5C8AEA80DF}"/>
              </a:ext>
            </a:extLst>
          </p:cNvPr>
          <p:cNvSpPr txBox="1"/>
          <p:nvPr/>
        </p:nvSpPr>
        <p:spPr>
          <a:xfrm>
            <a:off x="4431947" y="1777216"/>
            <a:ext cx="4260304" cy="2308324"/>
          </a:xfrm>
          <a:prstGeom prst="rect">
            <a:avLst/>
          </a:prstGeom>
          <a:noFill/>
        </p:spPr>
        <p:txBody>
          <a:bodyPr wrap="square">
            <a:spAutoFit/>
          </a:bodyPr>
          <a:lstStyle/>
          <a:p>
            <a:pPr algn="just"/>
            <a:r>
              <a:rPr lang="en-US" sz="1600" dirty="0"/>
              <a:t>RF communication refers to the technology of transmitting information through radio waves. It is widely used in radio, television, mobile phones, satellite communications and other fields. The basic principle of RF communication is to modulate information onto RF signals and transmit and receive them through antennas. This project uses nRF24L01 wireless module for RF communication.</a:t>
            </a:r>
            <a:endParaRPr lang="en-US" sz="1200" dirty="0">
              <a:solidFill>
                <a:schemeClr val="bg2">
                  <a:lumMod val="25000"/>
                </a:schemeClr>
              </a:solidFill>
            </a:endParaRPr>
          </a:p>
        </p:txBody>
      </p:sp>
    </p:spTree>
    <p:extLst>
      <p:ext uri="{BB962C8B-B14F-4D97-AF65-F5344CB8AC3E}">
        <p14:creationId xmlns:p14="http://schemas.microsoft.com/office/powerpoint/2010/main" val="134673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000595"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Time</a:t>
            </a:r>
          </a:p>
        </p:txBody>
      </p:sp>
      <p:sp>
        <p:nvSpPr>
          <p:cNvPr id="18" name="Slide Number Placeholder 17">
            <a:extLst>
              <a:ext uri="{FF2B5EF4-FFF2-40B4-BE49-F238E27FC236}">
                <a16:creationId xmlns:a16="http://schemas.microsoft.com/office/drawing/2014/main" id="{26ACAB39-4F6C-4FD6-824B-0EC373F9E94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2" name="TextBox 1">
            <a:extLst>
              <a:ext uri="{FF2B5EF4-FFF2-40B4-BE49-F238E27FC236}">
                <a16:creationId xmlns:a16="http://schemas.microsoft.com/office/drawing/2014/main" id="{DF43C151-CAFD-5F19-CA80-F453F56A7B82}"/>
              </a:ext>
            </a:extLst>
          </p:cNvPr>
          <p:cNvSpPr txBox="1"/>
          <p:nvPr/>
        </p:nvSpPr>
        <p:spPr>
          <a:xfrm>
            <a:off x="4427331" y="648900"/>
            <a:ext cx="29478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Time Synchronization</a:t>
            </a:r>
          </a:p>
        </p:txBody>
      </p:sp>
      <p:sp>
        <p:nvSpPr>
          <p:cNvPr id="5" name="TextBox 4">
            <a:extLst>
              <a:ext uri="{FF2B5EF4-FFF2-40B4-BE49-F238E27FC236}">
                <a16:creationId xmlns:a16="http://schemas.microsoft.com/office/drawing/2014/main" id="{A5D875EB-4A44-8574-82E8-668E21E33B99}"/>
              </a:ext>
            </a:extLst>
          </p:cNvPr>
          <p:cNvSpPr txBox="1"/>
          <p:nvPr/>
        </p:nvSpPr>
        <p:spPr>
          <a:xfrm>
            <a:off x="187540" y="970291"/>
            <a:ext cx="3861946" cy="369332"/>
          </a:xfrm>
          <a:prstGeom prst="rect">
            <a:avLst/>
          </a:prstGeom>
          <a:noFill/>
        </p:spPr>
        <p:txBody>
          <a:bodyPr wrap="square">
            <a:spAutoFit/>
          </a:bodyPr>
          <a:lstStyle/>
          <a:p>
            <a:r>
              <a:rPr lang="en-US" b="1" dirty="0"/>
              <a:t>Natural Timekeeping – </a:t>
            </a:r>
            <a:r>
              <a:rPr lang="en-US" altLang="zh-CN" b="1" dirty="0"/>
              <a:t>for human</a:t>
            </a:r>
            <a:endParaRPr lang="en-US" b="1" dirty="0"/>
          </a:p>
        </p:txBody>
      </p:sp>
      <p:sp>
        <p:nvSpPr>
          <p:cNvPr id="6" name="TextBox 5">
            <a:extLst>
              <a:ext uri="{FF2B5EF4-FFF2-40B4-BE49-F238E27FC236}">
                <a16:creationId xmlns:a16="http://schemas.microsoft.com/office/drawing/2014/main" id="{1115C825-FA6F-AE76-6A3A-FCA88DE491FA}"/>
              </a:ext>
            </a:extLst>
          </p:cNvPr>
          <p:cNvSpPr txBox="1"/>
          <p:nvPr/>
        </p:nvSpPr>
        <p:spPr>
          <a:xfrm>
            <a:off x="187540" y="1339623"/>
            <a:ext cx="4020818" cy="954107"/>
          </a:xfrm>
          <a:prstGeom prst="rect">
            <a:avLst/>
          </a:prstGeom>
          <a:noFill/>
        </p:spPr>
        <p:txBody>
          <a:bodyPr wrap="square">
            <a:spAutoFit/>
          </a:bodyPr>
          <a:lstStyle/>
          <a:p>
            <a:pPr algn="just"/>
            <a:r>
              <a:rPr lang="en-US" sz="1400" dirty="0"/>
              <a:t>Natural timekeeping refers to using calendar and clock formats familiar to humans to represent time. This usually includes fields such as year, month, day, hour, minute, and second. </a:t>
            </a:r>
            <a:endParaRPr lang="en-US" sz="1200" dirty="0">
              <a:solidFill>
                <a:schemeClr val="bg2">
                  <a:lumMod val="25000"/>
                </a:schemeClr>
              </a:solidFill>
            </a:endParaRPr>
          </a:p>
        </p:txBody>
      </p:sp>
      <p:sp>
        <p:nvSpPr>
          <p:cNvPr id="10" name="TextBox 9">
            <a:extLst>
              <a:ext uri="{FF2B5EF4-FFF2-40B4-BE49-F238E27FC236}">
                <a16:creationId xmlns:a16="http://schemas.microsoft.com/office/drawing/2014/main" id="{A3D73BB2-4719-EC7A-D4F5-C27218E3F18A}"/>
              </a:ext>
            </a:extLst>
          </p:cNvPr>
          <p:cNvSpPr txBox="1"/>
          <p:nvPr/>
        </p:nvSpPr>
        <p:spPr>
          <a:xfrm>
            <a:off x="187540" y="2267232"/>
            <a:ext cx="2841632" cy="369332"/>
          </a:xfrm>
          <a:prstGeom prst="rect">
            <a:avLst/>
          </a:prstGeom>
          <a:noFill/>
        </p:spPr>
        <p:txBody>
          <a:bodyPr wrap="square">
            <a:spAutoFit/>
          </a:bodyPr>
          <a:lstStyle/>
          <a:p>
            <a:r>
              <a:rPr lang="en-US" b="1" dirty="0"/>
              <a:t>Unix Time – for machine</a:t>
            </a:r>
          </a:p>
        </p:txBody>
      </p:sp>
      <p:sp>
        <p:nvSpPr>
          <p:cNvPr id="11" name="TextBox 10">
            <a:extLst>
              <a:ext uri="{FF2B5EF4-FFF2-40B4-BE49-F238E27FC236}">
                <a16:creationId xmlns:a16="http://schemas.microsoft.com/office/drawing/2014/main" id="{9AB6F046-1B36-B057-FB8F-43265C8B627C}"/>
              </a:ext>
            </a:extLst>
          </p:cNvPr>
          <p:cNvSpPr txBox="1"/>
          <p:nvPr/>
        </p:nvSpPr>
        <p:spPr>
          <a:xfrm>
            <a:off x="187540" y="2584343"/>
            <a:ext cx="4020818" cy="1384995"/>
          </a:xfrm>
          <a:prstGeom prst="rect">
            <a:avLst/>
          </a:prstGeom>
          <a:noFill/>
        </p:spPr>
        <p:txBody>
          <a:bodyPr wrap="square">
            <a:spAutoFit/>
          </a:bodyPr>
          <a:lstStyle/>
          <a:p>
            <a:pPr algn="just"/>
            <a:r>
              <a:rPr lang="en-US" sz="1400" dirty="0"/>
              <a:t>Unix time refers to the number of seconds that have elapsed since January 1, 1970, 00:00:00 UTC. It is a standard time representation widely used in computer systems. The advantage of Unix time is that it is easy to compute and compare, although it is not easily readable by humans. </a:t>
            </a:r>
            <a:endParaRPr lang="en-US" sz="1050" dirty="0">
              <a:solidFill>
                <a:schemeClr val="bg2">
                  <a:lumMod val="25000"/>
                </a:schemeClr>
              </a:solidFill>
            </a:endParaRPr>
          </a:p>
        </p:txBody>
      </p:sp>
      <p:sp>
        <p:nvSpPr>
          <p:cNvPr id="12" name="TextBox 11">
            <a:extLst>
              <a:ext uri="{FF2B5EF4-FFF2-40B4-BE49-F238E27FC236}">
                <a16:creationId xmlns:a16="http://schemas.microsoft.com/office/drawing/2014/main" id="{1A8E3097-6E5C-C9B0-BAEE-E15A30521B03}"/>
              </a:ext>
            </a:extLst>
          </p:cNvPr>
          <p:cNvSpPr txBox="1"/>
          <p:nvPr/>
        </p:nvSpPr>
        <p:spPr>
          <a:xfrm>
            <a:off x="187539" y="3907555"/>
            <a:ext cx="3685421" cy="369332"/>
          </a:xfrm>
          <a:prstGeom prst="rect">
            <a:avLst/>
          </a:prstGeom>
          <a:noFill/>
        </p:spPr>
        <p:txBody>
          <a:bodyPr wrap="square">
            <a:spAutoFit/>
          </a:bodyPr>
          <a:lstStyle/>
          <a:p>
            <a:r>
              <a:rPr lang="en-US" b="1" dirty="0"/>
              <a:t>Runtime – </a:t>
            </a:r>
            <a:r>
              <a:rPr lang="en-US" altLang="zh-CN" b="1" dirty="0"/>
              <a:t>for local </a:t>
            </a:r>
            <a:r>
              <a:rPr lang="en-US" altLang="zh-CN" b="1" dirty="0" err="1"/>
              <a:t>timetracking</a:t>
            </a:r>
            <a:endParaRPr lang="en-US" b="1" dirty="0"/>
          </a:p>
        </p:txBody>
      </p:sp>
      <p:sp>
        <p:nvSpPr>
          <p:cNvPr id="13" name="TextBox 12">
            <a:extLst>
              <a:ext uri="{FF2B5EF4-FFF2-40B4-BE49-F238E27FC236}">
                <a16:creationId xmlns:a16="http://schemas.microsoft.com/office/drawing/2014/main" id="{B9609B05-CB23-3B1D-9BCB-7842D7C9B8CE}"/>
              </a:ext>
            </a:extLst>
          </p:cNvPr>
          <p:cNvSpPr txBox="1"/>
          <p:nvPr/>
        </p:nvSpPr>
        <p:spPr>
          <a:xfrm>
            <a:off x="187540" y="4240066"/>
            <a:ext cx="4020818" cy="1384995"/>
          </a:xfrm>
          <a:prstGeom prst="rect">
            <a:avLst/>
          </a:prstGeom>
          <a:noFill/>
        </p:spPr>
        <p:txBody>
          <a:bodyPr wrap="square">
            <a:spAutoFit/>
          </a:bodyPr>
          <a:lstStyle/>
          <a:p>
            <a:pPr algn="just"/>
            <a:r>
              <a:rPr lang="en-US" sz="1400" dirty="0"/>
              <a:t>Runtime refers to the duration from system startup to the current moment, usually measured in milliseconds. It is particularly important in real-time systems and embedded devices, as it helps monitor system status and performance. Most hardware platforms provide a timer to track runtime.</a:t>
            </a:r>
            <a:endParaRPr lang="en-US" sz="900" dirty="0">
              <a:solidFill>
                <a:schemeClr val="bg2">
                  <a:lumMod val="25000"/>
                </a:schemeClr>
              </a:solidFill>
            </a:endParaRPr>
          </a:p>
        </p:txBody>
      </p:sp>
      <p:sp>
        <p:nvSpPr>
          <p:cNvPr id="15" name="TextBox 14">
            <a:extLst>
              <a:ext uri="{FF2B5EF4-FFF2-40B4-BE49-F238E27FC236}">
                <a16:creationId xmlns:a16="http://schemas.microsoft.com/office/drawing/2014/main" id="{82ECA84C-47FD-9FE3-C1A2-D8B4ED523098}"/>
              </a:ext>
            </a:extLst>
          </p:cNvPr>
          <p:cNvSpPr txBox="1"/>
          <p:nvPr/>
        </p:nvSpPr>
        <p:spPr>
          <a:xfrm>
            <a:off x="4447541" y="970291"/>
            <a:ext cx="3861946" cy="369332"/>
          </a:xfrm>
          <a:prstGeom prst="rect">
            <a:avLst/>
          </a:prstGeom>
          <a:noFill/>
        </p:spPr>
        <p:txBody>
          <a:bodyPr wrap="square">
            <a:spAutoFit/>
          </a:bodyPr>
          <a:lstStyle/>
          <a:p>
            <a:r>
              <a:rPr lang="en-US" b="1" dirty="0"/>
              <a:t>G</a:t>
            </a:r>
            <a:r>
              <a:rPr lang="en-US" altLang="zh-CN" b="1" dirty="0"/>
              <a:t>lobal Time Sync - NTP</a:t>
            </a:r>
            <a:endParaRPr lang="en-US" b="1" dirty="0"/>
          </a:p>
        </p:txBody>
      </p:sp>
      <p:sp>
        <p:nvSpPr>
          <p:cNvPr id="16" name="TextBox 15">
            <a:extLst>
              <a:ext uri="{FF2B5EF4-FFF2-40B4-BE49-F238E27FC236}">
                <a16:creationId xmlns:a16="http://schemas.microsoft.com/office/drawing/2014/main" id="{2183128B-8964-9B83-0481-1FFAF28F4768}"/>
              </a:ext>
            </a:extLst>
          </p:cNvPr>
          <p:cNvSpPr txBox="1"/>
          <p:nvPr/>
        </p:nvSpPr>
        <p:spPr>
          <a:xfrm>
            <a:off x="4447541" y="1339623"/>
            <a:ext cx="4020818" cy="738664"/>
          </a:xfrm>
          <a:prstGeom prst="rect">
            <a:avLst/>
          </a:prstGeom>
          <a:noFill/>
        </p:spPr>
        <p:txBody>
          <a:bodyPr wrap="square">
            <a:spAutoFit/>
          </a:bodyPr>
          <a:lstStyle/>
          <a:p>
            <a:pPr algn="just"/>
            <a:r>
              <a:rPr lang="en-US" sz="1400" dirty="0"/>
              <a:t>NTP (Network Time Protocol) is used to synchronize local device time with an accurate time source on the internet. </a:t>
            </a:r>
            <a:endParaRPr lang="en-US" sz="1050" dirty="0">
              <a:solidFill>
                <a:schemeClr val="bg2">
                  <a:lumMod val="25000"/>
                </a:schemeClr>
              </a:solidFill>
            </a:endParaRPr>
          </a:p>
        </p:txBody>
      </p:sp>
      <p:sp>
        <p:nvSpPr>
          <p:cNvPr id="17" name="TextBox 16">
            <a:extLst>
              <a:ext uri="{FF2B5EF4-FFF2-40B4-BE49-F238E27FC236}">
                <a16:creationId xmlns:a16="http://schemas.microsoft.com/office/drawing/2014/main" id="{1137B3E2-E477-67FA-C5B6-EA987FDD71E5}"/>
              </a:ext>
            </a:extLst>
          </p:cNvPr>
          <p:cNvSpPr txBox="1"/>
          <p:nvPr/>
        </p:nvSpPr>
        <p:spPr>
          <a:xfrm>
            <a:off x="4427331" y="2215011"/>
            <a:ext cx="3861946" cy="369332"/>
          </a:xfrm>
          <a:prstGeom prst="rect">
            <a:avLst/>
          </a:prstGeom>
          <a:noFill/>
        </p:spPr>
        <p:txBody>
          <a:bodyPr wrap="square">
            <a:spAutoFit/>
          </a:bodyPr>
          <a:lstStyle/>
          <a:p>
            <a:r>
              <a:rPr lang="en-US" b="1" dirty="0"/>
              <a:t>Local</a:t>
            </a:r>
            <a:r>
              <a:rPr lang="en-US" altLang="zh-CN" b="1" dirty="0"/>
              <a:t> Time Sync - FTSP</a:t>
            </a:r>
            <a:endParaRPr lang="en-US" b="1" dirty="0"/>
          </a:p>
        </p:txBody>
      </p:sp>
      <p:sp>
        <p:nvSpPr>
          <p:cNvPr id="19" name="TextBox 18">
            <a:extLst>
              <a:ext uri="{FF2B5EF4-FFF2-40B4-BE49-F238E27FC236}">
                <a16:creationId xmlns:a16="http://schemas.microsoft.com/office/drawing/2014/main" id="{35B24764-D3B6-31D5-EF54-6D35E344CA5D}"/>
              </a:ext>
            </a:extLst>
          </p:cNvPr>
          <p:cNvSpPr txBox="1"/>
          <p:nvPr/>
        </p:nvSpPr>
        <p:spPr>
          <a:xfrm>
            <a:off x="4427331" y="2597744"/>
            <a:ext cx="4020818" cy="1384995"/>
          </a:xfrm>
          <a:prstGeom prst="rect">
            <a:avLst/>
          </a:prstGeom>
          <a:noFill/>
        </p:spPr>
        <p:txBody>
          <a:bodyPr wrap="square">
            <a:spAutoFit/>
          </a:bodyPr>
          <a:lstStyle/>
          <a:p>
            <a:pPr algn="just"/>
            <a:r>
              <a:rPr lang="en-US" sz="1400" dirty="0"/>
              <a:t>This project implements a flooding-based time synchronization protocol (FTSP), where the gateway node periodically broadcasts its current time to all leaf nodes. Each leaf node receives the messages and calculates timing offset and clock drift to align its local time accordingly.</a:t>
            </a:r>
            <a:endParaRPr lang="en-US" sz="1050" dirty="0">
              <a:solidFill>
                <a:schemeClr val="bg2">
                  <a:lumMod val="25000"/>
                </a:schemeClr>
              </a:solidFill>
            </a:endParaRPr>
          </a:p>
        </p:txBody>
      </p:sp>
    </p:spTree>
    <p:extLst>
      <p:ext uri="{BB962C8B-B14F-4D97-AF65-F5344CB8AC3E}">
        <p14:creationId xmlns:p14="http://schemas.microsoft.com/office/powerpoint/2010/main" val="351669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566454"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Command</a:t>
            </a:r>
          </a:p>
        </p:txBody>
      </p:sp>
      <p:sp>
        <p:nvSpPr>
          <p:cNvPr id="14" name="TextBox 13">
            <a:extLst>
              <a:ext uri="{FF2B5EF4-FFF2-40B4-BE49-F238E27FC236}">
                <a16:creationId xmlns:a16="http://schemas.microsoft.com/office/drawing/2014/main" id="{38EF1421-EF0A-457F-A517-22572C952E62}"/>
              </a:ext>
            </a:extLst>
          </p:cNvPr>
          <p:cNvSpPr txBox="1"/>
          <p:nvPr/>
        </p:nvSpPr>
        <p:spPr>
          <a:xfrm>
            <a:off x="389706" y="1058338"/>
            <a:ext cx="4182294"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In this project, we achieve node control over the internet based on the MQTT callback mechanism. </a:t>
            </a:r>
          </a:p>
        </p:txBody>
      </p:sp>
      <p:pic>
        <p:nvPicPr>
          <p:cNvPr id="5" name="Picture 4">
            <a:extLst>
              <a:ext uri="{FF2B5EF4-FFF2-40B4-BE49-F238E27FC236}">
                <a16:creationId xmlns:a16="http://schemas.microsoft.com/office/drawing/2014/main" id="{2B30A5E2-0732-4F83-86B8-B977A602C2F8}"/>
              </a:ext>
            </a:extLst>
          </p:cNvPr>
          <p:cNvPicPr>
            <a:picLocks noChangeAspect="1"/>
          </p:cNvPicPr>
          <p:nvPr/>
        </p:nvPicPr>
        <p:blipFill>
          <a:blip r:embed="rId2"/>
          <a:stretch>
            <a:fillRect/>
          </a:stretch>
        </p:blipFill>
        <p:spPr>
          <a:xfrm>
            <a:off x="253991" y="1828006"/>
            <a:ext cx="2621187" cy="3773224"/>
          </a:xfrm>
          <a:prstGeom prst="rect">
            <a:avLst/>
          </a:prstGeom>
        </p:spPr>
      </p:pic>
      <p:pic>
        <p:nvPicPr>
          <p:cNvPr id="8" name="Picture 7">
            <a:extLst>
              <a:ext uri="{FF2B5EF4-FFF2-40B4-BE49-F238E27FC236}">
                <a16:creationId xmlns:a16="http://schemas.microsoft.com/office/drawing/2014/main" id="{1990C7C8-97F6-47AA-84F0-6534C9F6277A}"/>
              </a:ext>
            </a:extLst>
          </p:cNvPr>
          <p:cNvPicPr>
            <a:picLocks noChangeAspect="1"/>
          </p:cNvPicPr>
          <p:nvPr/>
        </p:nvPicPr>
        <p:blipFill>
          <a:blip r:embed="rId3"/>
          <a:stretch>
            <a:fillRect/>
          </a:stretch>
        </p:blipFill>
        <p:spPr>
          <a:xfrm>
            <a:off x="2875178" y="2227663"/>
            <a:ext cx="1838118" cy="1486955"/>
          </a:xfrm>
          <a:prstGeom prst="rect">
            <a:avLst/>
          </a:prstGeom>
        </p:spPr>
      </p:pic>
      <p:pic>
        <p:nvPicPr>
          <p:cNvPr id="11" name="Picture 10">
            <a:extLst>
              <a:ext uri="{FF2B5EF4-FFF2-40B4-BE49-F238E27FC236}">
                <a16:creationId xmlns:a16="http://schemas.microsoft.com/office/drawing/2014/main" id="{74D9B8B5-B047-4A13-9F7D-3538BAC8CE7C}"/>
              </a:ext>
            </a:extLst>
          </p:cNvPr>
          <p:cNvPicPr>
            <a:picLocks noChangeAspect="1"/>
          </p:cNvPicPr>
          <p:nvPr/>
        </p:nvPicPr>
        <p:blipFill>
          <a:blip r:embed="rId4"/>
          <a:stretch>
            <a:fillRect/>
          </a:stretch>
        </p:blipFill>
        <p:spPr>
          <a:xfrm>
            <a:off x="4903661" y="1863541"/>
            <a:ext cx="3546278" cy="3264380"/>
          </a:xfrm>
          <a:prstGeom prst="rect">
            <a:avLst/>
          </a:prstGeom>
        </p:spPr>
      </p:pic>
      <p:sp>
        <p:nvSpPr>
          <p:cNvPr id="12" name="Slide Number Placeholder 11">
            <a:extLst>
              <a:ext uri="{FF2B5EF4-FFF2-40B4-BE49-F238E27FC236}">
                <a16:creationId xmlns:a16="http://schemas.microsoft.com/office/drawing/2014/main" id="{3441584D-E164-41DB-8163-C5F71E3531C2}"/>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2" name="TextBox 1">
            <a:extLst>
              <a:ext uri="{FF2B5EF4-FFF2-40B4-BE49-F238E27FC236}">
                <a16:creationId xmlns:a16="http://schemas.microsoft.com/office/drawing/2014/main" id="{B8CCA96D-F602-49DB-EA96-8FADA0A0C910}"/>
              </a:ext>
            </a:extLst>
          </p:cNvPr>
          <p:cNvSpPr txBox="1"/>
          <p:nvPr/>
        </p:nvSpPr>
        <p:spPr>
          <a:xfrm>
            <a:off x="4862512" y="658228"/>
            <a:ext cx="251927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F</a:t>
            </a:r>
            <a:r>
              <a:rPr lang="en-US" altLang="zh-CN" sz="2000" b="1" dirty="0"/>
              <a:t>eedback - RGBLED</a:t>
            </a:r>
            <a:endParaRPr lang="en-US" sz="2000" b="1" dirty="0"/>
          </a:p>
        </p:txBody>
      </p:sp>
      <p:sp>
        <p:nvSpPr>
          <p:cNvPr id="6" name="TextBox 5">
            <a:extLst>
              <a:ext uri="{FF2B5EF4-FFF2-40B4-BE49-F238E27FC236}">
                <a16:creationId xmlns:a16="http://schemas.microsoft.com/office/drawing/2014/main" id="{538B7D4A-791D-5E6F-725E-B2ABDDE3EFF3}"/>
              </a:ext>
            </a:extLst>
          </p:cNvPr>
          <p:cNvSpPr txBox="1"/>
          <p:nvPr/>
        </p:nvSpPr>
        <p:spPr>
          <a:xfrm>
            <a:off x="4862512" y="1063341"/>
            <a:ext cx="3891782"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Associate with the state machine, different states are indicated by different colors of the RGBLED.</a:t>
            </a:r>
          </a:p>
        </p:txBody>
      </p:sp>
    </p:spTree>
    <p:extLst>
      <p:ext uri="{BB962C8B-B14F-4D97-AF65-F5344CB8AC3E}">
        <p14:creationId xmlns:p14="http://schemas.microsoft.com/office/powerpoint/2010/main" val="3609154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4960910"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Acceleration Sensing, Storage, and Upload</a:t>
            </a:r>
          </a:p>
        </p:txBody>
      </p:sp>
      <p:sp>
        <p:nvSpPr>
          <p:cNvPr id="14" name="TextBox 13">
            <a:extLst>
              <a:ext uri="{FF2B5EF4-FFF2-40B4-BE49-F238E27FC236}">
                <a16:creationId xmlns:a16="http://schemas.microsoft.com/office/drawing/2014/main" id="{38EF1421-EF0A-457F-A517-22572C952E62}"/>
              </a:ext>
            </a:extLst>
          </p:cNvPr>
          <p:cNvSpPr txBox="1"/>
          <p:nvPr/>
        </p:nvSpPr>
        <p:spPr>
          <a:xfrm>
            <a:off x="421481" y="1002842"/>
            <a:ext cx="830103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Since Arduino performance is very limited, this project uses a method of </a:t>
            </a:r>
            <a:r>
              <a:rPr lang="en-US" b="1" dirty="0"/>
              <a:t>sampling and storing at the same time </a:t>
            </a:r>
            <a:r>
              <a:rPr lang="en-US" dirty="0"/>
              <a:t>to achieve data collection.</a:t>
            </a:r>
          </a:p>
          <a:p>
            <a:pPr marL="0" indent="0">
              <a:buNone/>
            </a:pPr>
            <a:r>
              <a:rPr lang="en-US" dirty="0"/>
              <a:t>Since there is no real-time operating system, the storage process will have a certain impact on sampling, so a high sampling frequency cannot be achieved.</a:t>
            </a:r>
            <a:r>
              <a:rPr lang="zh-CN" altLang="en-US" dirty="0"/>
              <a:t> </a:t>
            </a:r>
            <a:r>
              <a:rPr lang="en-US" altLang="zh-CN" dirty="0"/>
              <a:t>The</a:t>
            </a:r>
            <a:r>
              <a:rPr lang="zh-CN" altLang="en-US" dirty="0"/>
              <a:t> </a:t>
            </a:r>
            <a:r>
              <a:rPr lang="en-US" altLang="zh-CN" dirty="0"/>
              <a:t>highest</a:t>
            </a:r>
            <a:r>
              <a:rPr lang="zh-CN" altLang="en-US" dirty="0"/>
              <a:t> </a:t>
            </a:r>
            <a:r>
              <a:rPr lang="en-US" altLang="zh-CN" dirty="0"/>
              <a:t>sampling</a:t>
            </a:r>
            <a:r>
              <a:rPr lang="zh-CN" altLang="en-US" dirty="0"/>
              <a:t> </a:t>
            </a:r>
            <a:r>
              <a:rPr lang="en-US" altLang="zh-CN" dirty="0"/>
              <a:t>rate</a:t>
            </a:r>
            <a:r>
              <a:rPr lang="zh-CN" altLang="en-US" dirty="0"/>
              <a:t> </a:t>
            </a:r>
            <a:r>
              <a:rPr lang="en-US" altLang="zh-CN" dirty="0"/>
              <a:t>in</a:t>
            </a:r>
            <a:r>
              <a:rPr lang="zh-CN" altLang="en-US" dirty="0"/>
              <a:t> </a:t>
            </a:r>
            <a:r>
              <a:rPr lang="en-US" altLang="zh-CN" dirty="0"/>
              <a:t>this</a:t>
            </a:r>
            <a:r>
              <a:rPr lang="zh-CN" altLang="en-US" dirty="0"/>
              <a:t> </a:t>
            </a:r>
            <a:r>
              <a:rPr lang="en-US" altLang="zh-CN" dirty="0"/>
              <a:t>project</a:t>
            </a:r>
            <a:r>
              <a:rPr lang="zh-CN" altLang="en-US" dirty="0"/>
              <a:t> </a:t>
            </a:r>
            <a:r>
              <a:rPr lang="en-US" altLang="zh-CN" dirty="0"/>
              <a:t>is</a:t>
            </a:r>
            <a:r>
              <a:rPr lang="zh-CN" altLang="en-US" dirty="0"/>
              <a:t> </a:t>
            </a:r>
            <a:r>
              <a:rPr lang="en-US" altLang="zh-CN" dirty="0"/>
              <a:t>250Hz.</a:t>
            </a:r>
            <a:endParaRPr lang="en-US" dirty="0"/>
          </a:p>
        </p:txBody>
      </p:sp>
      <p:sp>
        <p:nvSpPr>
          <p:cNvPr id="7" name="Slide Number Placeholder 6">
            <a:extLst>
              <a:ext uri="{FF2B5EF4-FFF2-40B4-BE49-F238E27FC236}">
                <a16:creationId xmlns:a16="http://schemas.microsoft.com/office/drawing/2014/main" id="{8469FDC0-1CA7-4471-8EA0-8A609AB37975}"/>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5" name="Picture 4">
            <a:extLst>
              <a:ext uri="{FF2B5EF4-FFF2-40B4-BE49-F238E27FC236}">
                <a16:creationId xmlns:a16="http://schemas.microsoft.com/office/drawing/2014/main" id="{14961F34-4F8B-7400-07E0-760DA98B923E}"/>
              </a:ext>
            </a:extLst>
          </p:cNvPr>
          <p:cNvPicPr>
            <a:picLocks noChangeAspect="1"/>
          </p:cNvPicPr>
          <p:nvPr/>
        </p:nvPicPr>
        <p:blipFill>
          <a:blip r:embed="rId2"/>
          <a:stretch>
            <a:fillRect/>
          </a:stretch>
        </p:blipFill>
        <p:spPr>
          <a:xfrm>
            <a:off x="1450340" y="1929897"/>
            <a:ext cx="6036310" cy="3593661"/>
          </a:xfrm>
          <a:prstGeom prst="rect">
            <a:avLst/>
          </a:prstGeom>
        </p:spPr>
      </p:pic>
      <p:grpSp>
        <p:nvGrpSpPr>
          <p:cNvPr id="13" name="Group 12">
            <a:extLst>
              <a:ext uri="{FF2B5EF4-FFF2-40B4-BE49-F238E27FC236}">
                <a16:creationId xmlns:a16="http://schemas.microsoft.com/office/drawing/2014/main" id="{2407251E-0A7A-D0B3-7129-7261B1E99AC5}"/>
              </a:ext>
            </a:extLst>
          </p:cNvPr>
          <p:cNvGrpSpPr/>
          <p:nvPr/>
        </p:nvGrpSpPr>
        <p:grpSpPr>
          <a:xfrm>
            <a:off x="3615234" y="3912041"/>
            <a:ext cx="3716898" cy="737045"/>
            <a:chOff x="3615234" y="3912041"/>
            <a:chExt cx="3716898" cy="737045"/>
          </a:xfrm>
        </p:grpSpPr>
        <p:sp>
          <p:nvSpPr>
            <p:cNvPr id="2" name="TextBox 1">
              <a:extLst>
                <a:ext uri="{FF2B5EF4-FFF2-40B4-BE49-F238E27FC236}">
                  <a16:creationId xmlns:a16="http://schemas.microsoft.com/office/drawing/2014/main" id="{A1430CE2-1019-6C71-3109-A990551A1A59}"/>
                </a:ext>
              </a:extLst>
            </p:cNvPr>
            <p:cNvSpPr txBox="1"/>
            <p:nvPr/>
          </p:nvSpPr>
          <p:spPr>
            <a:xfrm>
              <a:off x="4406066" y="3912041"/>
              <a:ext cx="2926066" cy="461665"/>
            </a:xfrm>
            <a:prstGeom prst="rect">
              <a:avLst/>
            </a:prstGeom>
            <a:noFill/>
          </p:spPr>
          <p:txBody>
            <a:bodyPr wrap="square" rtlCol="0">
              <a:spAutoFit/>
            </a:bodyPr>
            <a:lstStyle/>
            <a:p>
              <a:r>
                <a:rPr lang="en-US" sz="2400" b="1" dirty="0">
                  <a:solidFill>
                    <a:srgbClr val="FF0000"/>
                  </a:solidFill>
                </a:rPr>
                <a:t>Handson – TASK 2</a:t>
              </a:r>
            </a:p>
          </p:txBody>
        </p:sp>
        <p:cxnSp>
          <p:nvCxnSpPr>
            <p:cNvPr id="8" name="Straight Arrow Connector 7">
              <a:extLst>
                <a:ext uri="{FF2B5EF4-FFF2-40B4-BE49-F238E27FC236}">
                  <a16:creationId xmlns:a16="http://schemas.microsoft.com/office/drawing/2014/main" id="{546475A0-D16F-B90E-A7B6-EE74F564FC90}"/>
                </a:ext>
              </a:extLst>
            </p:cNvPr>
            <p:cNvCxnSpPr>
              <a:cxnSpLocks/>
            </p:cNvCxnSpPr>
            <p:nvPr/>
          </p:nvCxnSpPr>
          <p:spPr>
            <a:xfrm flipH="1">
              <a:off x="3615234" y="4373706"/>
              <a:ext cx="709631" cy="275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345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99BD0-28EC-C998-41E7-AF35521DEA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1982AD-3D4D-06CF-493E-321538DFC029}"/>
              </a:ext>
            </a:extLst>
          </p:cNvPr>
          <p:cNvSpPr txBox="1"/>
          <p:nvPr/>
        </p:nvSpPr>
        <p:spPr>
          <a:xfrm>
            <a:off x="2535322" y="2272725"/>
            <a:ext cx="4395755"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Section II – Hands On</a:t>
            </a:r>
          </a:p>
        </p:txBody>
      </p:sp>
      <p:sp>
        <p:nvSpPr>
          <p:cNvPr id="7" name="Slide Number Placeholder 6">
            <a:extLst>
              <a:ext uri="{FF2B5EF4-FFF2-40B4-BE49-F238E27FC236}">
                <a16:creationId xmlns:a16="http://schemas.microsoft.com/office/drawing/2014/main" id="{95182317-054C-03AF-B999-763D9837080F}"/>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extLst>
      <p:ext uri="{BB962C8B-B14F-4D97-AF65-F5344CB8AC3E}">
        <p14:creationId xmlns:p14="http://schemas.microsoft.com/office/powerpoint/2010/main" val="1568133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72D74-DFA6-C882-BE02-806DE147A61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EF018E-768E-1C15-7F00-1E5A7E995DA2}"/>
              </a:ext>
            </a:extLst>
          </p:cNvPr>
          <p:cNvSpPr txBox="1"/>
          <p:nvPr/>
        </p:nvSpPr>
        <p:spPr>
          <a:xfrm>
            <a:off x="958207" y="1918530"/>
            <a:ext cx="7227586" cy="1569660"/>
          </a:xfrm>
          <a:prstGeom prst="rect">
            <a:avLst/>
          </a:prstGeom>
          <a:noFill/>
        </p:spPr>
        <p:txBody>
          <a:bodyPr wrap="square" rtlCol="0">
            <a:spAutoFit/>
          </a:bodyPr>
          <a:lstStyle/>
          <a:p>
            <a:pPr algn="just"/>
            <a:r>
              <a:rPr lang="en-US" sz="3200" b="1" dirty="0">
                <a:ln w="0"/>
                <a:solidFill>
                  <a:srgbClr val="C00000"/>
                </a:solidFill>
                <a:latin typeface="Arial" panose="020B0604020202020204" pitchFamily="34" charset="0"/>
                <a:cs typeface="Arial" panose="020B0604020202020204" pitchFamily="34" charset="0"/>
              </a:rPr>
              <a:t>TIP: </a:t>
            </a:r>
            <a:r>
              <a:rPr lang="en-US" sz="3200" dirty="0">
                <a:solidFill>
                  <a:srgbClr val="FF0000"/>
                </a:solidFill>
              </a:rPr>
              <a:t>This is a team effort — please work together with your teammates to speed up the process.</a:t>
            </a:r>
            <a:endParaRPr lang="en-US" altLang="zh-CN" sz="3200" b="1" dirty="0">
              <a:ln w="0"/>
              <a:solidFill>
                <a:srgbClr val="FF0000"/>
              </a:solidFill>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A1BDF3FE-458C-73D7-70F9-ECD78EC5412A}"/>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extLst>
      <p:ext uri="{BB962C8B-B14F-4D97-AF65-F5344CB8AC3E}">
        <p14:creationId xmlns:p14="http://schemas.microsoft.com/office/powerpoint/2010/main" val="7966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E4F5-3C80-5EAD-6E7A-58E0EB1CF1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6F6778-557E-4EF4-94E1-80A442057BEB}"/>
              </a:ext>
            </a:extLst>
          </p:cNvPr>
          <p:cNvSpPr txBox="1"/>
          <p:nvPr/>
        </p:nvSpPr>
        <p:spPr>
          <a:xfrm>
            <a:off x="138112" y="64125"/>
            <a:ext cx="4123204" cy="584775"/>
          </a:xfrm>
          <a:prstGeom prst="rect">
            <a:avLst/>
          </a:prstGeom>
          <a:noFill/>
        </p:spPr>
        <p:txBody>
          <a:bodyPr wrap="square" rtlCol="0">
            <a:spAutoFit/>
          </a:bodyPr>
          <a:lstStyle/>
          <a:p>
            <a:r>
              <a:rPr lang="en-US" sz="3200" b="1" dirty="0">
                <a:ln w="0"/>
                <a:solidFill>
                  <a:srgbClr val="C00000"/>
                </a:solidFill>
                <a:latin typeface="Arial" panose="020B0604020202020204" pitchFamily="34" charset="0"/>
                <a:cs typeface="Arial" panose="020B0604020202020204" pitchFamily="34" charset="0"/>
              </a:rPr>
              <a:t>Instructions Link</a:t>
            </a:r>
          </a:p>
        </p:txBody>
      </p:sp>
      <p:sp>
        <p:nvSpPr>
          <p:cNvPr id="7" name="Slide Number Placeholder 6">
            <a:extLst>
              <a:ext uri="{FF2B5EF4-FFF2-40B4-BE49-F238E27FC236}">
                <a16:creationId xmlns:a16="http://schemas.microsoft.com/office/drawing/2014/main" id="{EE3CFFD6-F814-209B-B668-F80D9053C93E}"/>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2" name="TextBox 1">
            <a:extLst>
              <a:ext uri="{FF2B5EF4-FFF2-40B4-BE49-F238E27FC236}">
                <a16:creationId xmlns:a16="http://schemas.microsoft.com/office/drawing/2014/main" id="{3F5CDC1D-4A1F-8ADC-6617-CDD84304B802}"/>
              </a:ext>
            </a:extLst>
          </p:cNvPr>
          <p:cNvSpPr txBox="1"/>
          <p:nvPr/>
        </p:nvSpPr>
        <p:spPr>
          <a:xfrm>
            <a:off x="2298229" y="4802763"/>
            <a:ext cx="4642610" cy="646331"/>
          </a:xfrm>
          <a:prstGeom prst="rect">
            <a:avLst/>
          </a:prstGeom>
          <a:noFill/>
        </p:spPr>
        <p:txBody>
          <a:bodyPr wrap="square" rtlCol="0">
            <a:spAutoFit/>
          </a:bodyPr>
          <a:lstStyle/>
          <a:p>
            <a:r>
              <a:rPr lang="en-US" u="sng" dirty="0">
                <a:solidFill>
                  <a:schemeClr val="accent5">
                    <a:lumMod val="75000"/>
                  </a:schemeClr>
                </a:solidFill>
              </a:rPr>
              <a:t>https://drive.google.com/file/d/1CTkIzI5p-hHYY3L5tGsbDlZzlYgO4l7S/view?usp=sharing</a:t>
            </a:r>
          </a:p>
        </p:txBody>
      </p:sp>
      <p:pic>
        <p:nvPicPr>
          <p:cNvPr id="6" name="Picture 5" descr="A qr code on a white background&#10;&#10;AI-generated content may be incorrect.">
            <a:extLst>
              <a:ext uri="{FF2B5EF4-FFF2-40B4-BE49-F238E27FC236}">
                <a16:creationId xmlns:a16="http://schemas.microsoft.com/office/drawing/2014/main" id="{08CB0813-D039-9D02-FFEE-29BD9ED12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229" y="594180"/>
            <a:ext cx="4159721" cy="4159721"/>
          </a:xfrm>
          <a:prstGeom prst="rect">
            <a:avLst/>
          </a:prstGeom>
        </p:spPr>
      </p:pic>
    </p:spTree>
    <p:extLst>
      <p:ext uri="{BB962C8B-B14F-4D97-AF65-F5344CB8AC3E}">
        <p14:creationId xmlns:p14="http://schemas.microsoft.com/office/powerpoint/2010/main" val="25952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W</a:t>
            </a:r>
            <a:r>
              <a:rPr lang="en-US" altLang="zh-CN" sz="2000" b="1" dirty="0"/>
              <a:t>hat is in the bag?</a:t>
            </a:r>
          </a:p>
        </p:txBody>
      </p:sp>
      <p:sp>
        <p:nvSpPr>
          <p:cNvPr id="14" name="Slide Number Placeholder 13">
            <a:extLst>
              <a:ext uri="{FF2B5EF4-FFF2-40B4-BE49-F238E27FC236}">
                <a16:creationId xmlns:a16="http://schemas.microsoft.com/office/drawing/2014/main" id="{FECE4855-63E6-499F-842C-59083298B9AF}"/>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pic>
        <p:nvPicPr>
          <p:cNvPr id="6" name="Picture 5" descr="A group of electrical components&#10;&#10;AI-generated content may be incorrect.">
            <a:extLst>
              <a:ext uri="{FF2B5EF4-FFF2-40B4-BE49-F238E27FC236}">
                <a16:creationId xmlns:a16="http://schemas.microsoft.com/office/drawing/2014/main" id="{07C43FFA-1DC8-ED10-9A14-4F65FACA80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851" y="1091878"/>
            <a:ext cx="5909796" cy="4430615"/>
          </a:xfrm>
          <a:prstGeom prst="rect">
            <a:avLst/>
          </a:prstGeom>
        </p:spPr>
      </p:pic>
      <p:sp>
        <p:nvSpPr>
          <p:cNvPr id="7" name="TextBox 6">
            <a:extLst>
              <a:ext uri="{FF2B5EF4-FFF2-40B4-BE49-F238E27FC236}">
                <a16:creationId xmlns:a16="http://schemas.microsoft.com/office/drawing/2014/main" id="{A2CB62E5-93FC-6E3B-1203-DDCF9119B51B}"/>
              </a:ext>
            </a:extLst>
          </p:cNvPr>
          <p:cNvSpPr txBox="1"/>
          <p:nvPr/>
        </p:nvSpPr>
        <p:spPr>
          <a:xfrm>
            <a:off x="2923242" y="664289"/>
            <a:ext cx="4757717" cy="369332"/>
          </a:xfrm>
          <a:prstGeom prst="rect">
            <a:avLst/>
          </a:prstGeom>
          <a:noFill/>
        </p:spPr>
        <p:txBody>
          <a:bodyPr wrap="square" rtlCol="0">
            <a:spAutoFit/>
          </a:bodyPr>
          <a:lstStyle/>
          <a:p>
            <a:r>
              <a:rPr lang="en-US" dirty="0">
                <a:solidFill>
                  <a:srgbClr val="FF0000"/>
                </a:solidFill>
              </a:rPr>
              <a:t>C</a:t>
            </a:r>
            <a:r>
              <a:rPr lang="en-US" altLang="zh-CN" dirty="0">
                <a:solidFill>
                  <a:srgbClr val="FF0000"/>
                </a:solidFill>
              </a:rPr>
              <a:t>ontact the helper if any component is missing</a:t>
            </a:r>
            <a:endParaRPr lang="en-US" dirty="0">
              <a:solidFill>
                <a:srgbClr val="FF0000"/>
              </a:solidFill>
            </a:endParaRPr>
          </a:p>
        </p:txBody>
      </p:sp>
    </p:spTree>
    <p:extLst>
      <p:ext uri="{BB962C8B-B14F-4D97-AF65-F5344CB8AC3E}">
        <p14:creationId xmlns:p14="http://schemas.microsoft.com/office/powerpoint/2010/main" val="244938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5422A-CD45-9D5E-D200-771C7B172F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91DA90-7B27-B1B4-77B1-8C7DAD0E7303}"/>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D4078F4C-DBD6-9FDB-1187-37AFD25F56AF}"/>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Battery Box Installation</a:t>
            </a:r>
          </a:p>
        </p:txBody>
      </p:sp>
      <p:sp>
        <p:nvSpPr>
          <p:cNvPr id="14" name="Slide Number Placeholder 13">
            <a:extLst>
              <a:ext uri="{FF2B5EF4-FFF2-40B4-BE49-F238E27FC236}">
                <a16:creationId xmlns:a16="http://schemas.microsoft.com/office/drawing/2014/main" id="{5F0E4070-1FC0-8500-6751-5FE1595D30B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2" name="TextBox 1">
            <a:extLst>
              <a:ext uri="{FF2B5EF4-FFF2-40B4-BE49-F238E27FC236}">
                <a16:creationId xmlns:a16="http://schemas.microsoft.com/office/drawing/2014/main" id="{5E5C0BFB-4FB1-88DA-038A-C93CE19044AF}"/>
              </a:ext>
            </a:extLst>
          </p:cNvPr>
          <p:cNvSpPr txBox="1"/>
          <p:nvPr/>
        </p:nvSpPr>
        <p:spPr>
          <a:xfrm>
            <a:off x="4281824" y="762924"/>
            <a:ext cx="3998190" cy="369332"/>
          </a:xfrm>
          <a:prstGeom prst="rect">
            <a:avLst/>
          </a:prstGeom>
          <a:noFill/>
        </p:spPr>
        <p:txBody>
          <a:bodyPr wrap="square" rtlCol="0">
            <a:spAutoFit/>
          </a:bodyPr>
          <a:lstStyle/>
          <a:p>
            <a:r>
              <a:rPr lang="en-US" dirty="0">
                <a:solidFill>
                  <a:srgbClr val="FF0000"/>
                </a:solidFill>
              </a:rPr>
              <a:t>Please ensure </a:t>
            </a:r>
            <a:r>
              <a:rPr lang="en-US" altLang="zh-CN" dirty="0">
                <a:solidFill>
                  <a:srgbClr val="FF0000"/>
                </a:solidFill>
              </a:rPr>
              <a:t>the</a:t>
            </a:r>
            <a:r>
              <a:rPr lang="zh-CN" altLang="en-US" dirty="0">
                <a:solidFill>
                  <a:srgbClr val="FF0000"/>
                </a:solidFill>
              </a:rPr>
              <a:t> </a:t>
            </a:r>
            <a:r>
              <a:rPr lang="en-US" altLang="zh-CN" dirty="0">
                <a:solidFill>
                  <a:srgbClr val="FF0000"/>
                </a:solidFill>
              </a:rPr>
              <a:t>orientation is correct</a:t>
            </a:r>
            <a:endParaRPr lang="en-US" dirty="0">
              <a:solidFill>
                <a:srgbClr val="FF0000"/>
              </a:solidFill>
            </a:endParaRPr>
          </a:p>
        </p:txBody>
      </p:sp>
      <p:pic>
        <p:nvPicPr>
          <p:cNvPr id="6" name="Picture 5" descr="A screwdriver and a black device&#10;&#10;AI-generated content may be incorrect.">
            <a:extLst>
              <a:ext uri="{FF2B5EF4-FFF2-40B4-BE49-F238E27FC236}">
                <a16:creationId xmlns:a16="http://schemas.microsoft.com/office/drawing/2014/main" id="{B35997A4-258E-72CD-D5C4-AF4124528EF7}"/>
              </a:ext>
            </a:extLst>
          </p:cNvPr>
          <p:cNvPicPr>
            <a:picLocks noChangeAspect="1"/>
          </p:cNvPicPr>
          <p:nvPr/>
        </p:nvPicPr>
        <p:blipFill>
          <a:blip r:embed="rId2" cstate="print">
            <a:extLst>
              <a:ext uri="{28A0092B-C50C-407E-A947-70E740481C1C}">
                <a14:useLocalDpi xmlns:a14="http://schemas.microsoft.com/office/drawing/2010/main" val="0"/>
              </a:ext>
            </a:extLst>
          </a:blip>
          <a:srcRect l="9338" r="14366"/>
          <a:stretch>
            <a:fillRect/>
          </a:stretch>
        </p:blipFill>
        <p:spPr>
          <a:xfrm>
            <a:off x="245444" y="1196486"/>
            <a:ext cx="3998190" cy="3928744"/>
          </a:xfrm>
          <a:prstGeom prst="rect">
            <a:avLst/>
          </a:prstGeom>
        </p:spPr>
      </p:pic>
      <p:pic>
        <p:nvPicPr>
          <p:cNvPr id="8" name="Picture 7" descr="A rectangular object with a black plastic cover&#10;&#10;AI-generated content may be incorrect.">
            <a:extLst>
              <a:ext uri="{FF2B5EF4-FFF2-40B4-BE49-F238E27FC236}">
                <a16:creationId xmlns:a16="http://schemas.microsoft.com/office/drawing/2014/main" id="{F17845D5-E39F-10DE-87EB-61AD213B3401}"/>
              </a:ext>
            </a:extLst>
          </p:cNvPr>
          <p:cNvPicPr>
            <a:picLocks noChangeAspect="1"/>
          </p:cNvPicPr>
          <p:nvPr/>
        </p:nvPicPr>
        <p:blipFill>
          <a:blip r:embed="rId3" cstate="print">
            <a:extLst>
              <a:ext uri="{28A0092B-C50C-407E-A947-70E740481C1C}">
                <a14:useLocalDpi xmlns:a14="http://schemas.microsoft.com/office/drawing/2010/main" val="0"/>
              </a:ext>
            </a:extLst>
          </a:blip>
          <a:srcRect l="12688" t="31495" r="16413" b="19438"/>
          <a:stretch>
            <a:fillRect/>
          </a:stretch>
        </p:blipFill>
        <p:spPr>
          <a:xfrm>
            <a:off x="4475748" y="1196486"/>
            <a:ext cx="3610342" cy="1873237"/>
          </a:xfrm>
          <a:prstGeom prst="rect">
            <a:avLst/>
          </a:prstGeom>
        </p:spPr>
      </p:pic>
      <p:sp>
        <p:nvSpPr>
          <p:cNvPr id="12" name="Oval 11">
            <a:extLst>
              <a:ext uri="{FF2B5EF4-FFF2-40B4-BE49-F238E27FC236}">
                <a16:creationId xmlns:a16="http://schemas.microsoft.com/office/drawing/2014/main" id="{14C7BF7A-B8B4-5FAE-2FC8-07444DFADA9D}"/>
              </a:ext>
            </a:extLst>
          </p:cNvPr>
          <p:cNvSpPr/>
          <p:nvPr/>
        </p:nvSpPr>
        <p:spPr>
          <a:xfrm rot="18508301">
            <a:off x="1864126" y="2576424"/>
            <a:ext cx="1170927" cy="241213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50A2771-92B2-B63D-3BE3-EAB46E3A6679}"/>
              </a:ext>
            </a:extLst>
          </p:cNvPr>
          <p:cNvSpPr txBox="1"/>
          <p:nvPr/>
        </p:nvSpPr>
        <p:spPr>
          <a:xfrm>
            <a:off x="732073" y="4601568"/>
            <a:ext cx="3998190" cy="369332"/>
          </a:xfrm>
          <a:prstGeom prst="rect">
            <a:avLst/>
          </a:prstGeom>
          <a:noFill/>
        </p:spPr>
        <p:txBody>
          <a:bodyPr wrap="square" rtlCol="0">
            <a:spAutoFit/>
          </a:bodyPr>
          <a:lstStyle/>
          <a:p>
            <a:r>
              <a:rPr lang="en-US" altLang="zh-CN" dirty="0">
                <a:solidFill>
                  <a:srgbClr val="FF0000"/>
                </a:solidFill>
              </a:rPr>
              <a:t>from the battery holder package</a:t>
            </a:r>
            <a:endParaRPr lang="en-US" dirty="0">
              <a:solidFill>
                <a:srgbClr val="FF0000"/>
              </a:solidFill>
            </a:endParaRPr>
          </a:p>
        </p:txBody>
      </p:sp>
      <p:pic>
        <p:nvPicPr>
          <p:cNvPr id="16" name="Picture 15" descr="A white piece of foam with screws&#10;&#10;AI-generated content may be incorrect.">
            <a:extLst>
              <a:ext uri="{FF2B5EF4-FFF2-40B4-BE49-F238E27FC236}">
                <a16:creationId xmlns:a16="http://schemas.microsoft.com/office/drawing/2014/main" id="{CD53A710-5D28-C519-75CD-2811232258B4}"/>
              </a:ext>
            </a:extLst>
          </p:cNvPr>
          <p:cNvPicPr>
            <a:picLocks noChangeAspect="1"/>
          </p:cNvPicPr>
          <p:nvPr/>
        </p:nvPicPr>
        <p:blipFill>
          <a:blip r:embed="rId4" cstate="print">
            <a:extLst>
              <a:ext uri="{28A0092B-C50C-407E-A947-70E740481C1C}">
                <a14:useLocalDpi xmlns:a14="http://schemas.microsoft.com/office/drawing/2010/main" val="0"/>
              </a:ext>
            </a:extLst>
          </a:blip>
          <a:srcRect l="4383" t="15275" r="8690" b="21465"/>
          <a:stretch>
            <a:fillRect/>
          </a:stretch>
        </p:blipFill>
        <p:spPr>
          <a:xfrm rot="10800000">
            <a:off x="4474425" y="3160858"/>
            <a:ext cx="3611665" cy="1970452"/>
          </a:xfrm>
          <a:prstGeom prst="rect">
            <a:avLst/>
          </a:prstGeom>
        </p:spPr>
      </p:pic>
      <p:sp>
        <p:nvSpPr>
          <p:cNvPr id="17" name="TextBox 16">
            <a:extLst>
              <a:ext uri="{FF2B5EF4-FFF2-40B4-BE49-F238E27FC236}">
                <a16:creationId xmlns:a16="http://schemas.microsoft.com/office/drawing/2014/main" id="{DED6DC80-1D04-1539-D634-52F3696F3903}"/>
              </a:ext>
            </a:extLst>
          </p:cNvPr>
          <p:cNvSpPr txBox="1"/>
          <p:nvPr/>
        </p:nvSpPr>
        <p:spPr>
          <a:xfrm>
            <a:off x="5390726" y="4070864"/>
            <a:ext cx="2259578" cy="369332"/>
          </a:xfrm>
          <a:prstGeom prst="rect">
            <a:avLst/>
          </a:prstGeom>
          <a:noFill/>
        </p:spPr>
        <p:txBody>
          <a:bodyPr wrap="square" rtlCol="0">
            <a:spAutoFit/>
          </a:bodyPr>
          <a:lstStyle/>
          <a:p>
            <a:r>
              <a:rPr lang="en-US" dirty="0">
                <a:solidFill>
                  <a:srgbClr val="FF0000"/>
                </a:solidFill>
              </a:rPr>
              <a:t>screws from this side</a:t>
            </a:r>
          </a:p>
        </p:txBody>
      </p:sp>
    </p:spTree>
    <p:extLst>
      <p:ext uri="{BB962C8B-B14F-4D97-AF65-F5344CB8AC3E}">
        <p14:creationId xmlns:p14="http://schemas.microsoft.com/office/powerpoint/2010/main" val="150979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F869-92BA-C154-B3C9-D3627BEB1F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B287AB-973A-F30D-1785-06C342DFC6D0}"/>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DDE5E122-CF6B-7816-CA95-7A5BE8FBED7A}"/>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Main Controller Board Installation</a:t>
            </a:r>
          </a:p>
        </p:txBody>
      </p:sp>
      <p:sp>
        <p:nvSpPr>
          <p:cNvPr id="14" name="Slide Number Placeholder 13">
            <a:extLst>
              <a:ext uri="{FF2B5EF4-FFF2-40B4-BE49-F238E27FC236}">
                <a16:creationId xmlns:a16="http://schemas.microsoft.com/office/drawing/2014/main" id="{4F6D7635-4857-23E8-5B36-3ED26BEEE474}"/>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5" name="TextBox 4">
            <a:extLst>
              <a:ext uri="{FF2B5EF4-FFF2-40B4-BE49-F238E27FC236}">
                <a16:creationId xmlns:a16="http://schemas.microsoft.com/office/drawing/2014/main" id="{7F80D59E-0103-8F9B-E100-70C35060E62A}"/>
              </a:ext>
            </a:extLst>
          </p:cNvPr>
          <p:cNvSpPr txBox="1"/>
          <p:nvPr/>
        </p:nvSpPr>
        <p:spPr>
          <a:xfrm>
            <a:off x="2459760" y="4666521"/>
            <a:ext cx="3998190" cy="369332"/>
          </a:xfrm>
          <a:prstGeom prst="rect">
            <a:avLst/>
          </a:prstGeom>
          <a:noFill/>
        </p:spPr>
        <p:txBody>
          <a:bodyPr wrap="square" rtlCol="0">
            <a:spAutoFit/>
          </a:bodyPr>
          <a:lstStyle/>
          <a:p>
            <a:r>
              <a:rPr lang="en-US" dirty="0">
                <a:solidFill>
                  <a:srgbClr val="FF0000"/>
                </a:solidFill>
              </a:rPr>
              <a:t>Please ensure </a:t>
            </a:r>
            <a:r>
              <a:rPr lang="en-US" altLang="zh-CN" dirty="0">
                <a:solidFill>
                  <a:srgbClr val="FF0000"/>
                </a:solidFill>
              </a:rPr>
              <a:t>the</a:t>
            </a:r>
            <a:r>
              <a:rPr lang="zh-CN" altLang="en-US" dirty="0">
                <a:solidFill>
                  <a:srgbClr val="FF0000"/>
                </a:solidFill>
              </a:rPr>
              <a:t> </a:t>
            </a:r>
            <a:r>
              <a:rPr lang="en-US" altLang="zh-CN" dirty="0">
                <a:solidFill>
                  <a:srgbClr val="FF0000"/>
                </a:solidFill>
              </a:rPr>
              <a:t>orientation is correct</a:t>
            </a:r>
            <a:endParaRPr lang="en-US" dirty="0">
              <a:solidFill>
                <a:srgbClr val="FF0000"/>
              </a:solidFill>
            </a:endParaRPr>
          </a:p>
        </p:txBody>
      </p:sp>
      <p:pic>
        <p:nvPicPr>
          <p:cNvPr id="6" name="Picture 5" descr="A blue circuit board with a white background&#10;&#10;AI-generated content may be incorrect.">
            <a:extLst>
              <a:ext uri="{FF2B5EF4-FFF2-40B4-BE49-F238E27FC236}">
                <a16:creationId xmlns:a16="http://schemas.microsoft.com/office/drawing/2014/main" id="{3ECC3897-C9C5-62CC-FA9B-E906E8A7B5D4}"/>
              </a:ext>
            </a:extLst>
          </p:cNvPr>
          <p:cNvPicPr>
            <a:picLocks noChangeAspect="1"/>
          </p:cNvPicPr>
          <p:nvPr/>
        </p:nvPicPr>
        <p:blipFill>
          <a:blip r:embed="rId2" cstate="print">
            <a:extLst>
              <a:ext uri="{28A0092B-C50C-407E-A947-70E740481C1C}">
                <a14:useLocalDpi xmlns:a14="http://schemas.microsoft.com/office/drawing/2010/main" val="0"/>
              </a:ext>
            </a:extLst>
          </a:blip>
          <a:srcRect l="2295" r="3787"/>
          <a:stretch>
            <a:fillRect/>
          </a:stretch>
        </p:blipFill>
        <p:spPr>
          <a:xfrm>
            <a:off x="408228" y="1305798"/>
            <a:ext cx="3588633" cy="2864663"/>
          </a:xfrm>
          <a:prstGeom prst="rect">
            <a:avLst/>
          </a:prstGeom>
        </p:spPr>
      </p:pic>
      <p:pic>
        <p:nvPicPr>
          <p:cNvPr id="8" name="Picture 7" descr="A white rectangular object with screws&#10;&#10;AI-generated content may be incorrect.">
            <a:extLst>
              <a:ext uri="{FF2B5EF4-FFF2-40B4-BE49-F238E27FC236}">
                <a16:creationId xmlns:a16="http://schemas.microsoft.com/office/drawing/2014/main" id="{FFF5CED6-9997-3901-0FE2-1F737BFE1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9164" y="1305798"/>
            <a:ext cx="3825363" cy="2867901"/>
          </a:xfrm>
          <a:prstGeom prst="rect">
            <a:avLst/>
          </a:prstGeom>
        </p:spPr>
      </p:pic>
      <p:sp>
        <p:nvSpPr>
          <p:cNvPr id="9" name="TextBox 8">
            <a:extLst>
              <a:ext uri="{FF2B5EF4-FFF2-40B4-BE49-F238E27FC236}">
                <a16:creationId xmlns:a16="http://schemas.microsoft.com/office/drawing/2014/main" id="{381AA7DB-C683-45C0-49AF-2A2BD1C16340}"/>
              </a:ext>
            </a:extLst>
          </p:cNvPr>
          <p:cNvSpPr txBox="1"/>
          <p:nvPr/>
        </p:nvSpPr>
        <p:spPr>
          <a:xfrm>
            <a:off x="1208549" y="3358595"/>
            <a:ext cx="2259578" cy="369332"/>
          </a:xfrm>
          <a:prstGeom prst="rect">
            <a:avLst/>
          </a:prstGeom>
          <a:noFill/>
        </p:spPr>
        <p:txBody>
          <a:bodyPr wrap="square" rtlCol="0">
            <a:spAutoFit/>
          </a:bodyPr>
          <a:lstStyle/>
          <a:p>
            <a:r>
              <a:rPr lang="en-US" dirty="0">
                <a:solidFill>
                  <a:srgbClr val="FF0000"/>
                </a:solidFill>
              </a:rPr>
              <a:t>screws from this side</a:t>
            </a:r>
          </a:p>
        </p:txBody>
      </p:sp>
      <p:sp>
        <p:nvSpPr>
          <p:cNvPr id="10" name="TextBox 9">
            <a:extLst>
              <a:ext uri="{FF2B5EF4-FFF2-40B4-BE49-F238E27FC236}">
                <a16:creationId xmlns:a16="http://schemas.microsoft.com/office/drawing/2014/main" id="{64794030-1CC5-2FC0-3D5F-EE15E3AEBE18}"/>
              </a:ext>
            </a:extLst>
          </p:cNvPr>
          <p:cNvSpPr txBox="1"/>
          <p:nvPr/>
        </p:nvSpPr>
        <p:spPr>
          <a:xfrm>
            <a:off x="5673067" y="2672834"/>
            <a:ext cx="2259578" cy="369332"/>
          </a:xfrm>
          <a:prstGeom prst="rect">
            <a:avLst/>
          </a:prstGeom>
          <a:noFill/>
        </p:spPr>
        <p:txBody>
          <a:bodyPr wrap="square" rtlCol="0">
            <a:spAutoFit/>
          </a:bodyPr>
          <a:lstStyle/>
          <a:p>
            <a:r>
              <a:rPr lang="en-US" dirty="0">
                <a:solidFill>
                  <a:srgbClr val="FF0000"/>
                </a:solidFill>
              </a:rPr>
              <a:t> </a:t>
            </a:r>
            <a:r>
              <a:rPr lang="en-US" altLang="zh-CN" dirty="0">
                <a:solidFill>
                  <a:srgbClr val="FF0000"/>
                </a:solidFill>
              </a:rPr>
              <a:t>nuts </a:t>
            </a:r>
            <a:r>
              <a:rPr lang="en-US" dirty="0">
                <a:solidFill>
                  <a:srgbClr val="FF0000"/>
                </a:solidFill>
              </a:rPr>
              <a:t>from this side</a:t>
            </a:r>
          </a:p>
        </p:txBody>
      </p:sp>
      <p:sp>
        <p:nvSpPr>
          <p:cNvPr id="2" name="TextBox 1">
            <a:extLst>
              <a:ext uri="{FF2B5EF4-FFF2-40B4-BE49-F238E27FC236}">
                <a16:creationId xmlns:a16="http://schemas.microsoft.com/office/drawing/2014/main" id="{563F8DE8-E72D-BF0F-1B16-C8C610552C31}"/>
              </a:ext>
            </a:extLst>
          </p:cNvPr>
          <p:cNvSpPr txBox="1"/>
          <p:nvPr/>
        </p:nvSpPr>
        <p:spPr>
          <a:xfrm>
            <a:off x="2459760" y="1557643"/>
            <a:ext cx="901447" cy="369332"/>
          </a:xfrm>
          <a:prstGeom prst="rect">
            <a:avLst/>
          </a:prstGeom>
          <a:noFill/>
        </p:spPr>
        <p:txBody>
          <a:bodyPr wrap="square" rtlCol="0">
            <a:spAutoFit/>
          </a:bodyPr>
          <a:lstStyle/>
          <a:p>
            <a:r>
              <a:rPr lang="en-US" dirty="0">
                <a:solidFill>
                  <a:srgbClr val="FF0000"/>
                </a:solidFill>
              </a:rPr>
              <a:t>M3*10</a:t>
            </a:r>
          </a:p>
        </p:txBody>
      </p:sp>
      <p:sp>
        <p:nvSpPr>
          <p:cNvPr id="7" name="Oval 6">
            <a:extLst>
              <a:ext uri="{FF2B5EF4-FFF2-40B4-BE49-F238E27FC236}">
                <a16:creationId xmlns:a16="http://schemas.microsoft.com/office/drawing/2014/main" id="{AD8D89ED-BC5F-1EAA-5F33-5C19137D93E4}"/>
              </a:ext>
            </a:extLst>
          </p:cNvPr>
          <p:cNvSpPr/>
          <p:nvPr/>
        </p:nvSpPr>
        <p:spPr>
          <a:xfrm>
            <a:off x="2607281" y="1903833"/>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B709A23-178F-0A77-621C-71BADED9260F}"/>
              </a:ext>
            </a:extLst>
          </p:cNvPr>
          <p:cNvSpPr/>
          <p:nvPr/>
        </p:nvSpPr>
        <p:spPr>
          <a:xfrm>
            <a:off x="1368663" y="2051200"/>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2B6ACEC-4528-2A64-64E9-622CA5F9D9A4}"/>
              </a:ext>
            </a:extLst>
          </p:cNvPr>
          <p:cNvSpPr/>
          <p:nvPr/>
        </p:nvSpPr>
        <p:spPr>
          <a:xfrm>
            <a:off x="1393965" y="2701697"/>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34A093-541A-C1F8-1E47-7D730DF66592}"/>
              </a:ext>
            </a:extLst>
          </p:cNvPr>
          <p:cNvSpPr/>
          <p:nvPr/>
        </p:nvSpPr>
        <p:spPr>
          <a:xfrm>
            <a:off x="2640299" y="3090689"/>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310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42A26-64C4-A789-0723-9C28E161BC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A27219-FECC-2551-E0BA-3C08532FA0BA}"/>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3858D902-FDB7-3D54-60B6-177894E0DBED}"/>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3 Extension Board (Sensor Shield) Installation</a:t>
            </a:r>
          </a:p>
        </p:txBody>
      </p:sp>
      <p:sp>
        <p:nvSpPr>
          <p:cNvPr id="14" name="Slide Number Placeholder 13">
            <a:extLst>
              <a:ext uri="{FF2B5EF4-FFF2-40B4-BE49-F238E27FC236}">
                <a16:creationId xmlns:a16="http://schemas.microsoft.com/office/drawing/2014/main" id="{D10A1467-A71F-D358-CD99-5E958C3E0F0D}"/>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5" name="TextBox 4">
            <a:extLst>
              <a:ext uri="{FF2B5EF4-FFF2-40B4-BE49-F238E27FC236}">
                <a16:creationId xmlns:a16="http://schemas.microsoft.com/office/drawing/2014/main" id="{27F92F2B-DA64-0E84-A466-62A29AA31766}"/>
              </a:ext>
            </a:extLst>
          </p:cNvPr>
          <p:cNvSpPr txBox="1"/>
          <p:nvPr/>
        </p:nvSpPr>
        <p:spPr>
          <a:xfrm>
            <a:off x="2277172" y="4960184"/>
            <a:ext cx="5062742" cy="369332"/>
          </a:xfrm>
          <a:prstGeom prst="rect">
            <a:avLst/>
          </a:prstGeom>
          <a:noFill/>
        </p:spPr>
        <p:txBody>
          <a:bodyPr wrap="square" rtlCol="0">
            <a:spAutoFit/>
          </a:bodyPr>
          <a:lstStyle/>
          <a:p>
            <a:pPr algn="ctr"/>
            <a:r>
              <a:rPr lang="en-US" dirty="0">
                <a:solidFill>
                  <a:srgbClr val="FF0000"/>
                </a:solidFill>
              </a:rPr>
              <a:t>Please make sure the pins are correctly connected.</a:t>
            </a:r>
          </a:p>
        </p:txBody>
      </p:sp>
      <p:pic>
        <p:nvPicPr>
          <p:cNvPr id="2" name="Picture 1" descr="A red circuit board with black and blue components&#10;&#10;AI-generated content may be incorrect.">
            <a:extLst>
              <a:ext uri="{FF2B5EF4-FFF2-40B4-BE49-F238E27FC236}">
                <a16:creationId xmlns:a16="http://schemas.microsoft.com/office/drawing/2014/main" id="{05F3A84A-BD3E-9896-924E-CC48413026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0148" y="1271788"/>
            <a:ext cx="4622631" cy="3465618"/>
          </a:xfrm>
          <a:prstGeom prst="rect">
            <a:avLst/>
          </a:prstGeom>
        </p:spPr>
      </p:pic>
    </p:spTree>
    <p:extLst>
      <p:ext uri="{BB962C8B-B14F-4D97-AF65-F5344CB8AC3E}">
        <p14:creationId xmlns:p14="http://schemas.microsoft.com/office/powerpoint/2010/main" val="791469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8EB2C-4F54-8540-3E4F-E9A43C010F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73C67-E6C4-D162-104B-4AD3AAEC3B48}"/>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06DE0F69-B722-1A20-1049-F6EE88F791F5}"/>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4 MPU6050 Installation</a:t>
            </a:r>
          </a:p>
        </p:txBody>
      </p:sp>
      <p:sp>
        <p:nvSpPr>
          <p:cNvPr id="14" name="Slide Number Placeholder 13">
            <a:extLst>
              <a:ext uri="{FF2B5EF4-FFF2-40B4-BE49-F238E27FC236}">
                <a16:creationId xmlns:a16="http://schemas.microsoft.com/office/drawing/2014/main" id="{1B0E2722-2D32-2DD4-1C94-C44E900D10DB}"/>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5" name="TextBox 4">
            <a:extLst>
              <a:ext uri="{FF2B5EF4-FFF2-40B4-BE49-F238E27FC236}">
                <a16:creationId xmlns:a16="http://schemas.microsoft.com/office/drawing/2014/main" id="{199DAAE1-DB01-C8B0-5FDA-B99A2CB86AEA}"/>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make sure the pins are correctly connected. INT can be left unconnected.</a:t>
            </a:r>
          </a:p>
        </p:txBody>
      </p:sp>
      <p:pic>
        <p:nvPicPr>
          <p:cNvPr id="10" name="Picture 9" descr="A blue electronic device with a white background&#10;&#10;AI-generated content may be incorrect.">
            <a:extLst>
              <a:ext uri="{FF2B5EF4-FFF2-40B4-BE49-F238E27FC236}">
                <a16:creationId xmlns:a16="http://schemas.microsoft.com/office/drawing/2014/main" id="{6DA63723-0B09-73C6-7413-02A4A361C26E}"/>
              </a:ext>
            </a:extLst>
          </p:cNvPr>
          <p:cNvPicPr>
            <a:picLocks noChangeAspect="1"/>
          </p:cNvPicPr>
          <p:nvPr/>
        </p:nvPicPr>
        <p:blipFill>
          <a:blip r:embed="rId2">
            <a:extLst>
              <a:ext uri="{28A0092B-C50C-407E-A947-70E740481C1C}">
                <a14:useLocalDpi xmlns:a14="http://schemas.microsoft.com/office/drawing/2010/main" val="0"/>
              </a:ext>
            </a:extLst>
          </a:blip>
          <a:srcRect t="21360" b="18941"/>
          <a:stretch>
            <a:fillRect/>
          </a:stretch>
        </p:blipFill>
        <p:spPr>
          <a:xfrm>
            <a:off x="410711" y="1139760"/>
            <a:ext cx="3475489" cy="2074843"/>
          </a:xfrm>
          <a:prstGeom prst="rect">
            <a:avLst/>
          </a:prstGeom>
        </p:spPr>
      </p:pic>
      <p:pic>
        <p:nvPicPr>
          <p:cNvPr id="12" name="Picture 11" descr="A red circuit board with black and blue components&#10;&#10;AI-generated content may be incorrect.">
            <a:extLst>
              <a:ext uri="{FF2B5EF4-FFF2-40B4-BE49-F238E27FC236}">
                <a16:creationId xmlns:a16="http://schemas.microsoft.com/office/drawing/2014/main" id="{20EC7DA7-DF22-4776-A065-FC7DC39260D6}"/>
              </a:ext>
            </a:extLst>
          </p:cNvPr>
          <p:cNvPicPr>
            <a:picLocks noChangeAspect="1"/>
          </p:cNvPicPr>
          <p:nvPr/>
        </p:nvPicPr>
        <p:blipFill>
          <a:blip r:embed="rId3" cstate="print">
            <a:extLst>
              <a:ext uri="{28A0092B-C50C-407E-A947-70E740481C1C}">
                <a14:useLocalDpi xmlns:a14="http://schemas.microsoft.com/office/drawing/2010/main" val="0"/>
              </a:ext>
            </a:extLst>
          </a:blip>
          <a:srcRect l="12982" r="16276"/>
          <a:stretch>
            <a:fillRect/>
          </a:stretch>
        </p:blipFill>
        <p:spPr>
          <a:xfrm>
            <a:off x="4538582" y="848955"/>
            <a:ext cx="3976768" cy="4217145"/>
          </a:xfrm>
          <a:prstGeom prst="rect">
            <a:avLst/>
          </a:prstGeom>
        </p:spPr>
      </p:pic>
      <p:grpSp>
        <p:nvGrpSpPr>
          <p:cNvPr id="13" name="Group 12">
            <a:extLst>
              <a:ext uri="{FF2B5EF4-FFF2-40B4-BE49-F238E27FC236}">
                <a16:creationId xmlns:a16="http://schemas.microsoft.com/office/drawing/2014/main" id="{9F8F1497-89FB-A49A-D254-E6BCF26ACEB2}"/>
              </a:ext>
            </a:extLst>
          </p:cNvPr>
          <p:cNvGrpSpPr/>
          <p:nvPr/>
        </p:nvGrpSpPr>
        <p:grpSpPr>
          <a:xfrm>
            <a:off x="335138" y="3526586"/>
            <a:ext cx="3626633" cy="1539514"/>
            <a:chOff x="335138" y="3526586"/>
            <a:chExt cx="3626633" cy="1539514"/>
          </a:xfrm>
        </p:grpSpPr>
        <p:pic>
          <p:nvPicPr>
            <p:cNvPr id="6" name="Picture 5">
              <a:extLst>
                <a:ext uri="{FF2B5EF4-FFF2-40B4-BE49-F238E27FC236}">
                  <a16:creationId xmlns:a16="http://schemas.microsoft.com/office/drawing/2014/main" id="{629EBE3A-40B8-18F7-8D32-5F729A8FB7B7}"/>
                </a:ext>
              </a:extLst>
            </p:cNvPr>
            <p:cNvPicPr>
              <a:picLocks noChangeAspect="1"/>
            </p:cNvPicPr>
            <p:nvPr/>
          </p:nvPicPr>
          <p:blipFill>
            <a:blip r:embed="rId4"/>
            <a:srcRect t="8706" r="37094"/>
            <a:stretch>
              <a:fillRect/>
            </a:stretch>
          </p:blipFill>
          <p:spPr>
            <a:xfrm>
              <a:off x="335138" y="3526586"/>
              <a:ext cx="3626633" cy="1539514"/>
            </a:xfrm>
            <a:prstGeom prst="rect">
              <a:avLst/>
            </a:prstGeom>
          </p:spPr>
        </p:pic>
        <p:sp>
          <p:nvSpPr>
            <p:cNvPr id="2" name="Rectangle 1">
              <a:extLst>
                <a:ext uri="{FF2B5EF4-FFF2-40B4-BE49-F238E27FC236}">
                  <a16:creationId xmlns:a16="http://schemas.microsoft.com/office/drawing/2014/main" id="{7464944E-ED09-9147-BF76-FA3110B27966}"/>
                </a:ext>
              </a:extLst>
            </p:cNvPr>
            <p:cNvSpPr/>
            <p:nvPr/>
          </p:nvSpPr>
          <p:spPr>
            <a:xfrm>
              <a:off x="2536257" y="3983530"/>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V</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E16C6CE-DABE-1261-A978-659C1C0DE8D8}"/>
                </a:ext>
              </a:extLst>
            </p:cNvPr>
            <p:cNvSpPr/>
            <p:nvPr/>
          </p:nvSpPr>
          <p:spPr>
            <a:xfrm>
              <a:off x="2536257" y="3755058"/>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D602D3E-FD02-CA45-5B6F-09311A713B5E}"/>
                </a:ext>
              </a:extLst>
            </p:cNvPr>
            <p:cNvSpPr/>
            <p:nvPr/>
          </p:nvSpPr>
          <p:spPr>
            <a:xfrm>
              <a:off x="2866428" y="4684453"/>
              <a:ext cx="925292" cy="222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(not used)</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9CC4BA5-9F37-E6D1-35F7-E59FCCFC2BE2}"/>
                </a:ext>
              </a:extLst>
            </p:cNvPr>
            <p:cNvSpPr/>
            <p:nvPr/>
          </p:nvSpPr>
          <p:spPr>
            <a:xfrm>
              <a:off x="404863" y="3983530"/>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5V</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C9B56F1B-1BF2-C64B-F09E-0C6475A107AA}"/>
                </a:ext>
              </a:extLst>
            </p:cNvPr>
            <p:cNvSpPr/>
            <p:nvPr/>
          </p:nvSpPr>
          <p:spPr>
            <a:xfrm>
              <a:off x="404863" y="3755058"/>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a:t>
              </a:r>
              <a:endParaRPr lang="en-US" sz="1400" dirty="0">
                <a:solidFill>
                  <a:schemeClr val="tx1"/>
                </a:solidFill>
                <a:latin typeface="Times New Roman" panose="02020603050405020304" pitchFamily="18"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FA9702D-7394-6A20-A1BC-9D2FC94A9BB0}"/>
              </a:ext>
            </a:extLst>
          </p:cNvPr>
          <p:cNvSpPr/>
          <p:nvPr/>
        </p:nvSpPr>
        <p:spPr>
          <a:xfrm>
            <a:off x="1825055" y="3771036"/>
            <a:ext cx="385011" cy="1867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61839F-D09F-0868-EA52-FF83D0396F51}"/>
              </a:ext>
            </a:extLst>
          </p:cNvPr>
          <p:cNvSpPr/>
          <p:nvPr/>
        </p:nvSpPr>
        <p:spPr>
          <a:xfrm>
            <a:off x="1825054" y="3999719"/>
            <a:ext cx="385011" cy="1867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F3133D5-7886-D2DA-A926-AC7AA910F8D9}"/>
              </a:ext>
            </a:extLst>
          </p:cNvPr>
          <p:cNvSpPr/>
          <p:nvPr/>
        </p:nvSpPr>
        <p:spPr>
          <a:xfrm>
            <a:off x="1825054" y="4269787"/>
            <a:ext cx="385011" cy="18676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F68A41-7159-C768-0AF0-8A0D668C0AE0}"/>
              </a:ext>
            </a:extLst>
          </p:cNvPr>
          <p:cNvSpPr/>
          <p:nvPr/>
        </p:nvSpPr>
        <p:spPr>
          <a:xfrm>
            <a:off x="1825053" y="4498470"/>
            <a:ext cx="385011" cy="1867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1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96388-C368-DEED-C374-2F3EFFD8B7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AFC676-1AB4-A08A-77F3-420C27B99551}"/>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E1D058AA-DEB5-64CE-E796-4AF7951EA60A}"/>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5 Radio Frequency Module Installation</a:t>
            </a:r>
          </a:p>
        </p:txBody>
      </p:sp>
      <p:sp>
        <p:nvSpPr>
          <p:cNvPr id="14" name="Slide Number Placeholder 13">
            <a:extLst>
              <a:ext uri="{FF2B5EF4-FFF2-40B4-BE49-F238E27FC236}">
                <a16:creationId xmlns:a16="http://schemas.microsoft.com/office/drawing/2014/main" id="{3EC4759A-EBC9-EF34-CCF2-FDF2FE70C07C}"/>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2" name="Picture 1">
            <a:extLst>
              <a:ext uri="{FF2B5EF4-FFF2-40B4-BE49-F238E27FC236}">
                <a16:creationId xmlns:a16="http://schemas.microsoft.com/office/drawing/2014/main" id="{65B22425-6155-999E-4B52-89E1FBD0CA1B}"/>
              </a:ext>
            </a:extLst>
          </p:cNvPr>
          <p:cNvPicPr>
            <a:picLocks noChangeAspect="1"/>
          </p:cNvPicPr>
          <p:nvPr/>
        </p:nvPicPr>
        <p:blipFill>
          <a:blip r:embed="rId2"/>
          <a:srcRect t="8199" r="45556"/>
          <a:stretch>
            <a:fillRect/>
          </a:stretch>
        </p:blipFill>
        <p:spPr>
          <a:xfrm>
            <a:off x="311034" y="3223416"/>
            <a:ext cx="3967596" cy="2041012"/>
          </a:xfrm>
          <a:prstGeom prst="rect">
            <a:avLst/>
          </a:prstGeom>
        </p:spPr>
      </p:pic>
      <p:pic>
        <p:nvPicPr>
          <p:cNvPr id="8" name="Picture 7" descr="A red circuit board with black and red wires&#10;&#10;AI-generated content may be incorrect.">
            <a:extLst>
              <a:ext uri="{FF2B5EF4-FFF2-40B4-BE49-F238E27FC236}">
                <a16:creationId xmlns:a16="http://schemas.microsoft.com/office/drawing/2014/main" id="{BECCE7A9-2F43-B9E2-4C74-7D85C2C2EA74}"/>
              </a:ext>
            </a:extLst>
          </p:cNvPr>
          <p:cNvPicPr>
            <a:picLocks noChangeAspect="1"/>
          </p:cNvPicPr>
          <p:nvPr/>
        </p:nvPicPr>
        <p:blipFill>
          <a:blip r:embed="rId3" cstate="print">
            <a:extLst>
              <a:ext uri="{28A0092B-C50C-407E-A947-70E740481C1C}">
                <a14:useLocalDpi xmlns:a14="http://schemas.microsoft.com/office/drawing/2010/main" val="0"/>
              </a:ext>
            </a:extLst>
          </a:blip>
          <a:srcRect l="15324" t="17667" r="19014" b="19114"/>
          <a:stretch>
            <a:fillRect/>
          </a:stretch>
        </p:blipFill>
        <p:spPr>
          <a:xfrm>
            <a:off x="5082139" y="1049011"/>
            <a:ext cx="3189107" cy="2302246"/>
          </a:xfrm>
          <a:prstGeom prst="rect">
            <a:avLst/>
          </a:prstGeom>
        </p:spPr>
      </p:pic>
      <p:pic>
        <p:nvPicPr>
          <p:cNvPr id="11" name="Picture 10" descr="A black antenna with a small chip&#10;&#10;AI-generated content may be incorrect.">
            <a:extLst>
              <a:ext uri="{FF2B5EF4-FFF2-40B4-BE49-F238E27FC236}">
                <a16:creationId xmlns:a16="http://schemas.microsoft.com/office/drawing/2014/main" id="{56AD45C7-EFCE-A6FE-9702-3A19F8937D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58" y="1049010"/>
            <a:ext cx="2834111" cy="2124752"/>
          </a:xfrm>
          <a:prstGeom prst="rect">
            <a:avLst/>
          </a:prstGeom>
        </p:spPr>
      </p:pic>
      <p:pic>
        <p:nvPicPr>
          <p:cNvPr id="7" name="Picture 6" descr="A red circuit board with black antenna&#10;&#10;AI-generated content may be incorrect.">
            <a:extLst>
              <a:ext uri="{FF2B5EF4-FFF2-40B4-BE49-F238E27FC236}">
                <a16:creationId xmlns:a16="http://schemas.microsoft.com/office/drawing/2014/main" id="{508ECD19-2694-D7F5-F589-BEB035009154}"/>
              </a:ext>
            </a:extLst>
          </p:cNvPr>
          <p:cNvPicPr>
            <a:picLocks noChangeAspect="1"/>
          </p:cNvPicPr>
          <p:nvPr/>
        </p:nvPicPr>
        <p:blipFill>
          <a:blip r:embed="rId5" cstate="print">
            <a:extLst>
              <a:ext uri="{28A0092B-C50C-407E-A947-70E740481C1C}">
                <a14:useLocalDpi xmlns:a14="http://schemas.microsoft.com/office/drawing/2010/main" val="0"/>
              </a:ext>
            </a:extLst>
          </a:blip>
          <a:srcRect t="13137" b="10400"/>
          <a:stretch>
            <a:fillRect/>
          </a:stretch>
        </p:blipFill>
        <p:spPr>
          <a:xfrm>
            <a:off x="5081012" y="3468158"/>
            <a:ext cx="3190234" cy="1828801"/>
          </a:xfrm>
          <a:prstGeom prst="rect">
            <a:avLst/>
          </a:prstGeom>
        </p:spPr>
      </p:pic>
      <p:sp>
        <p:nvSpPr>
          <p:cNvPr id="5" name="TextBox 4">
            <a:extLst>
              <a:ext uri="{FF2B5EF4-FFF2-40B4-BE49-F238E27FC236}">
                <a16:creationId xmlns:a16="http://schemas.microsoft.com/office/drawing/2014/main" id="{67E35477-D6C5-E900-67CF-E6A5C653B08E}"/>
              </a:ext>
            </a:extLst>
          </p:cNvPr>
          <p:cNvSpPr txBox="1"/>
          <p:nvPr/>
        </p:nvSpPr>
        <p:spPr>
          <a:xfrm>
            <a:off x="233334" y="5264428"/>
            <a:ext cx="6263719" cy="369332"/>
          </a:xfrm>
          <a:prstGeom prst="rect">
            <a:avLst/>
          </a:prstGeom>
          <a:noFill/>
        </p:spPr>
        <p:txBody>
          <a:bodyPr wrap="square" rtlCol="0">
            <a:spAutoFit/>
          </a:bodyPr>
          <a:lstStyle/>
          <a:p>
            <a:r>
              <a:rPr lang="en-US" dirty="0">
                <a:solidFill>
                  <a:srgbClr val="FF0000"/>
                </a:solidFill>
              </a:rPr>
              <a:t>You can just attach the RF module onto the sensor board like this.</a:t>
            </a:r>
          </a:p>
        </p:txBody>
      </p:sp>
      <p:cxnSp>
        <p:nvCxnSpPr>
          <p:cNvPr id="10" name="Straight Arrow Connector 9">
            <a:extLst>
              <a:ext uri="{FF2B5EF4-FFF2-40B4-BE49-F238E27FC236}">
                <a16:creationId xmlns:a16="http://schemas.microsoft.com/office/drawing/2014/main" id="{3E2F91CE-D3B3-2EF3-93D8-B2347F26A9E8}"/>
              </a:ext>
            </a:extLst>
          </p:cNvPr>
          <p:cNvCxnSpPr/>
          <p:nvPr/>
        </p:nvCxnSpPr>
        <p:spPr>
          <a:xfrm flipV="1">
            <a:off x="6530741" y="5356459"/>
            <a:ext cx="0" cy="158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43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FAC9-3ACA-5BED-71E1-E2ABC28571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791EE2-6145-744E-4690-D1BA979004A2}"/>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21F59849-390E-2B6A-CA6F-A0D9CFFC02DF}"/>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6 RGBLED Installation</a:t>
            </a:r>
          </a:p>
        </p:txBody>
      </p:sp>
      <p:sp>
        <p:nvSpPr>
          <p:cNvPr id="14" name="Slide Number Placeholder 13">
            <a:extLst>
              <a:ext uri="{FF2B5EF4-FFF2-40B4-BE49-F238E27FC236}">
                <a16:creationId xmlns:a16="http://schemas.microsoft.com/office/drawing/2014/main" id="{86D496E9-568C-A87E-2DB3-ED412A35FD9F}"/>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
        <p:nvSpPr>
          <p:cNvPr id="5" name="TextBox 4">
            <a:extLst>
              <a:ext uri="{FF2B5EF4-FFF2-40B4-BE49-F238E27FC236}">
                <a16:creationId xmlns:a16="http://schemas.microsoft.com/office/drawing/2014/main" id="{E26EBF6E-CE82-4B43-DEDC-CF9A80ACAA75}"/>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a:t>
            </a:r>
            <a:r>
              <a:rPr lang="en-US" altLang="zh-CN" dirty="0">
                <a:solidFill>
                  <a:srgbClr val="FF0000"/>
                </a:solidFill>
              </a:rPr>
              <a:t>connect to the pins corresponding to digital 7.</a:t>
            </a:r>
            <a:endParaRPr lang="en-US" dirty="0">
              <a:solidFill>
                <a:srgbClr val="FF0000"/>
              </a:solidFill>
            </a:endParaRPr>
          </a:p>
        </p:txBody>
      </p:sp>
      <p:pic>
        <p:nvPicPr>
          <p:cNvPr id="6" name="Picture 5">
            <a:extLst>
              <a:ext uri="{FF2B5EF4-FFF2-40B4-BE49-F238E27FC236}">
                <a16:creationId xmlns:a16="http://schemas.microsoft.com/office/drawing/2014/main" id="{3DAB564D-A6F9-3DED-24FB-7719AC47DA2A}"/>
              </a:ext>
            </a:extLst>
          </p:cNvPr>
          <p:cNvPicPr>
            <a:picLocks noChangeAspect="1"/>
          </p:cNvPicPr>
          <p:nvPr/>
        </p:nvPicPr>
        <p:blipFill>
          <a:blip r:embed="rId2"/>
          <a:srcRect t="10568" r="45145"/>
          <a:stretch>
            <a:fillRect/>
          </a:stretch>
        </p:blipFill>
        <p:spPr>
          <a:xfrm>
            <a:off x="233334" y="3209393"/>
            <a:ext cx="4261802" cy="2055035"/>
          </a:xfrm>
          <a:prstGeom prst="rect">
            <a:avLst/>
          </a:prstGeom>
        </p:spPr>
      </p:pic>
      <p:pic>
        <p:nvPicPr>
          <p:cNvPr id="9" name="Picture 8" descr="A red circuit board with black and blue components&#10;&#10;AI-generated content may be incorrect.">
            <a:extLst>
              <a:ext uri="{FF2B5EF4-FFF2-40B4-BE49-F238E27FC236}">
                <a16:creationId xmlns:a16="http://schemas.microsoft.com/office/drawing/2014/main" id="{C24A0425-2FFA-446D-7E39-3A8A747AF22C}"/>
              </a:ext>
            </a:extLst>
          </p:cNvPr>
          <p:cNvPicPr>
            <a:picLocks noChangeAspect="1"/>
          </p:cNvPicPr>
          <p:nvPr/>
        </p:nvPicPr>
        <p:blipFill>
          <a:blip r:embed="rId3" cstate="print">
            <a:extLst>
              <a:ext uri="{28A0092B-C50C-407E-A947-70E740481C1C}">
                <a14:useLocalDpi xmlns:a14="http://schemas.microsoft.com/office/drawing/2010/main" val="0"/>
              </a:ext>
            </a:extLst>
          </a:blip>
          <a:srcRect l="13806" r="18968"/>
          <a:stretch>
            <a:fillRect/>
          </a:stretch>
        </p:blipFill>
        <p:spPr>
          <a:xfrm>
            <a:off x="4765174" y="1049010"/>
            <a:ext cx="3750176" cy="4182888"/>
          </a:xfrm>
          <a:prstGeom prst="rect">
            <a:avLst/>
          </a:prstGeom>
        </p:spPr>
      </p:pic>
      <p:pic>
        <p:nvPicPr>
          <p:cNvPr id="12" name="Picture 11" descr="A red and black electronic device&#10;&#10;AI-generated content may be incorrect.">
            <a:extLst>
              <a:ext uri="{FF2B5EF4-FFF2-40B4-BE49-F238E27FC236}">
                <a16:creationId xmlns:a16="http://schemas.microsoft.com/office/drawing/2014/main" id="{405E3B34-3E6F-8A33-D63D-ACC1C08B7F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070" y="1027910"/>
            <a:ext cx="3402330" cy="2076135"/>
          </a:xfrm>
          <a:prstGeom prst="rect">
            <a:avLst/>
          </a:prstGeom>
        </p:spPr>
      </p:pic>
      <p:sp>
        <p:nvSpPr>
          <p:cNvPr id="2" name="Rectangle 1">
            <a:extLst>
              <a:ext uri="{FF2B5EF4-FFF2-40B4-BE49-F238E27FC236}">
                <a16:creationId xmlns:a16="http://schemas.microsoft.com/office/drawing/2014/main" id="{152122EF-9720-A860-778E-EAC42225071B}"/>
              </a:ext>
            </a:extLst>
          </p:cNvPr>
          <p:cNvSpPr/>
          <p:nvPr/>
        </p:nvSpPr>
        <p:spPr>
          <a:xfrm>
            <a:off x="1825051" y="3512301"/>
            <a:ext cx="385011" cy="1867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55E71B-1D5D-1287-86C0-3BA358CDA033}"/>
              </a:ext>
            </a:extLst>
          </p:cNvPr>
          <p:cNvSpPr/>
          <p:nvPr/>
        </p:nvSpPr>
        <p:spPr>
          <a:xfrm>
            <a:off x="1820610" y="4201597"/>
            <a:ext cx="385011" cy="1867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D162B6-D5C5-9D6B-8417-B8705C77230C}"/>
              </a:ext>
            </a:extLst>
          </p:cNvPr>
          <p:cNvSpPr/>
          <p:nvPr/>
        </p:nvSpPr>
        <p:spPr>
          <a:xfrm>
            <a:off x="1825051" y="4879332"/>
            <a:ext cx="385011" cy="186768"/>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C99B5-0D64-EF33-5C6B-4C9D74F0D433}"/>
              </a:ext>
            </a:extLst>
          </p:cNvPr>
          <p:cNvSpPr/>
          <p:nvPr/>
        </p:nvSpPr>
        <p:spPr>
          <a:xfrm>
            <a:off x="2748013" y="3483055"/>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70129DE0-6B74-BAA5-76BF-03571B7D3B18}"/>
              </a:ext>
            </a:extLst>
          </p:cNvPr>
          <p:cNvSpPr/>
          <p:nvPr/>
        </p:nvSpPr>
        <p:spPr>
          <a:xfrm>
            <a:off x="301717" y="3483055"/>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F238A5FE-C24A-AC48-1FD2-FE621EEC30E3}"/>
              </a:ext>
            </a:extLst>
          </p:cNvPr>
          <p:cNvSpPr/>
          <p:nvPr/>
        </p:nvSpPr>
        <p:spPr>
          <a:xfrm>
            <a:off x="301717" y="4207535"/>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V</a:t>
            </a:r>
          </a:p>
        </p:txBody>
      </p:sp>
      <p:sp>
        <p:nvSpPr>
          <p:cNvPr id="15" name="Rectangle 14">
            <a:extLst>
              <a:ext uri="{FF2B5EF4-FFF2-40B4-BE49-F238E27FC236}">
                <a16:creationId xmlns:a16="http://schemas.microsoft.com/office/drawing/2014/main" id="{FD38C760-EBC0-274A-17A9-B5973665F79D}"/>
              </a:ext>
            </a:extLst>
          </p:cNvPr>
          <p:cNvSpPr/>
          <p:nvPr/>
        </p:nvSpPr>
        <p:spPr>
          <a:xfrm>
            <a:off x="2748013" y="4207535"/>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V</a:t>
            </a:r>
          </a:p>
        </p:txBody>
      </p:sp>
      <p:sp>
        <p:nvSpPr>
          <p:cNvPr id="16" name="TextBox 15">
            <a:extLst>
              <a:ext uri="{FF2B5EF4-FFF2-40B4-BE49-F238E27FC236}">
                <a16:creationId xmlns:a16="http://schemas.microsoft.com/office/drawing/2014/main" id="{5138849F-F689-1AF3-C5D9-F85CDBC25509}"/>
              </a:ext>
            </a:extLst>
          </p:cNvPr>
          <p:cNvSpPr txBox="1"/>
          <p:nvPr/>
        </p:nvSpPr>
        <p:spPr>
          <a:xfrm>
            <a:off x="5147141" y="337618"/>
            <a:ext cx="3402331" cy="646331"/>
          </a:xfrm>
          <a:prstGeom prst="rect">
            <a:avLst/>
          </a:prstGeom>
          <a:noFill/>
        </p:spPr>
        <p:txBody>
          <a:bodyPr wrap="square" rtlCol="0">
            <a:spAutoFit/>
          </a:bodyPr>
          <a:lstStyle/>
          <a:p>
            <a:r>
              <a:rPr lang="en-US" dirty="0">
                <a:solidFill>
                  <a:srgbClr val="FF0000"/>
                </a:solidFill>
              </a:rPr>
              <a:t>Use the associated wires in RGBLED package.</a:t>
            </a:r>
          </a:p>
        </p:txBody>
      </p:sp>
    </p:spTree>
    <p:extLst>
      <p:ext uri="{BB962C8B-B14F-4D97-AF65-F5344CB8AC3E}">
        <p14:creationId xmlns:p14="http://schemas.microsoft.com/office/powerpoint/2010/main" val="146288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ECC9-1431-587B-3E5A-0A17661F08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A68BF3-2121-C23D-2C27-F2561C28EB80}"/>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7D5A3681-9C8B-C7F5-B3F9-BCDC181364D6}"/>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7 SD Card Module Installation</a:t>
            </a:r>
          </a:p>
        </p:txBody>
      </p:sp>
      <p:sp>
        <p:nvSpPr>
          <p:cNvPr id="14" name="Slide Number Placeholder 13">
            <a:extLst>
              <a:ext uri="{FF2B5EF4-FFF2-40B4-BE49-F238E27FC236}">
                <a16:creationId xmlns:a16="http://schemas.microsoft.com/office/drawing/2014/main" id="{575AF2AE-3083-34AD-9C68-E6E8AB5E257A}"/>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
        <p:nvSpPr>
          <p:cNvPr id="8" name="TextBox 7">
            <a:extLst>
              <a:ext uri="{FF2B5EF4-FFF2-40B4-BE49-F238E27FC236}">
                <a16:creationId xmlns:a16="http://schemas.microsoft.com/office/drawing/2014/main" id="{07BD5CD0-2BCA-2383-DCF8-AAE48118060D}"/>
              </a:ext>
            </a:extLst>
          </p:cNvPr>
          <p:cNvSpPr txBox="1"/>
          <p:nvPr/>
        </p:nvSpPr>
        <p:spPr>
          <a:xfrm>
            <a:off x="4559300" y="125680"/>
            <a:ext cx="4032670" cy="923330"/>
          </a:xfrm>
          <a:prstGeom prst="rect">
            <a:avLst/>
          </a:prstGeom>
          <a:noFill/>
        </p:spPr>
        <p:txBody>
          <a:bodyPr wrap="square" rtlCol="0">
            <a:spAutoFit/>
          </a:bodyPr>
          <a:lstStyle/>
          <a:p>
            <a:r>
              <a:rPr lang="en-US" dirty="0">
                <a:solidFill>
                  <a:srgbClr val="FF0000"/>
                </a:solidFill>
              </a:rPr>
              <a:t>Please make sure the pins are correctly connected. D</a:t>
            </a:r>
            <a:r>
              <a:rPr lang="en-US" altLang="zh-CN" dirty="0">
                <a:solidFill>
                  <a:srgbClr val="FF0000"/>
                </a:solidFill>
              </a:rPr>
              <a:t>on’t forget to insert a SD card.</a:t>
            </a:r>
            <a:r>
              <a:rPr lang="en-US" dirty="0">
                <a:solidFill>
                  <a:srgbClr val="FF0000"/>
                </a:solidFill>
              </a:rPr>
              <a:t> </a:t>
            </a:r>
          </a:p>
        </p:txBody>
      </p:sp>
      <p:pic>
        <p:nvPicPr>
          <p:cNvPr id="10" name="Picture 9">
            <a:extLst>
              <a:ext uri="{FF2B5EF4-FFF2-40B4-BE49-F238E27FC236}">
                <a16:creationId xmlns:a16="http://schemas.microsoft.com/office/drawing/2014/main" id="{FC1465F0-3992-39C9-6749-10B3A666A372}"/>
              </a:ext>
            </a:extLst>
          </p:cNvPr>
          <p:cNvPicPr>
            <a:picLocks noChangeAspect="1"/>
          </p:cNvPicPr>
          <p:nvPr/>
        </p:nvPicPr>
        <p:blipFill>
          <a:blip r:embed="rId2"/>
          <a:srcRect t="10229" r="44672"/>
          <a:stretch>
            <a:fillRect/>
          </a:stretch>
        </p:blipFill>
        <p:spPr>
          <a:xfrm>
            <a:off x="309534" y="3188970"/>
            <a:ext cx="3797935" cy="2147198"/>
          </a:xfrm>
          <a:prstGeom prst="rect">
            <a:avLst/>
          </a:prstGeom>
        </p:spPr>
      </p:pic>
      <p:pic>
        <p:nvPicPr>
          <p:cNvPr id="13" name="Picture 12" descr="A red circuit board with black and blue components&#10;&#10;AI-generated content may be incorrect.">
            <a:extLst>
              <a:ext uri="{FF2B5EF4-FFF2-40B4-BE49-F238E27FC236}">
                <a16:creationId xmlns:a16="http://schemas.microsoft.com/office/drawing/2014/main" id="{00AF057E-8E7D-6A77-3597-3C2FA9854B49}"/>
              </a:ext>
            </a:extLst>
          </p:cNvPr>
          <p:cNvPicPr>
            <a:picLocks noChangeAspect="1"/>
          </p:cNvPicPr>
          <p:nvPr/>
        </p:nvPicPr>
        <p:blipFill>
          <a:blip r:embed="rId3" cstate="print">
            <a:extLst>
              <a:ext uri="{28A0092B-C50C-407E-A947-70E740481C1C}">
                <a14:useLocalDpi xmlns:a14="http://schemas.microsoft.com/office/drawing/2010/main" val="0"/>
              </a:ext>
            </a:extLst>
          </a:blip>
          <a:srcRect l="14970" r="18408"/>
          <a:stretch>
            <a:fillRect/>
          </a:stretch>
        </p:blipFill>
        <p:spPr>
          <a:xfrm>
            <a:off x="4652010" y="1040497"/>
            <a:ext cx="3703282" cy="4167941"/>
          </a:xfrm>
          <a:prstGeom prst="rect">
            <a:avLst/>
          </a:prstGeom>
        </p:spPr>
      </p:pic>
      <p:pic>
        <p:nvPicPr>
          <p:cNvPr id="16" name="Picture 15" descr="A black and silver microchip&#10;&#10;AI-generated content may be incorrect.">
            <a:extLst>
              <a:ext uri="{FF2B5EF4-FFF2-40B4-BE49-F238E27FC236}">
                <a16:creationId xmlns:a16="http://schemas.microsoft.com/office/drawing/2014/main" id="{81653E47-F40A-5068-74D8-1657677F7642}"/>
              </a:ext>
            </a:extLst>
          </p:cNvPr>
          <p:cNvPicPr>
            <a:picLocks noChangeAspect="1"/>
          </p:cNvPicPr>
          <p:nvPr/>
        </p:nvPicPr>
        <p:blipFill>
          <a:blip r:embed="rId4" cstate="print">
            <a:extLst>
              <a:ext uri="{28A0092B-C50C-407E-A947-70E740481C1C}">
                <a14:useLocalDpi xmlns:a14="http://schemas.microsoft.com/office/drawing/2010/main" val="0"/>
              </a:ext>
            </a:extLst>
          </a:blip>
          <a:srcRect t="11675" b="11802"/>
          <a:stretch>
            <a:fillRect/>
          </a:stretch>
        </p:blipFill>
        <p:spPr>
          <a:xfrm>
            <a:off x="309534" y="1214875"/>
            <a:ext cx="2225571" cy="1703070"/>
          </a:xfrm>
          <a:prstGeom prst="rect">
            <a:avLst/>
          </a:prstGeom>
        </p:spPr>
      </p:pic>
      <p:pic>
        <p:nvPicPr>
          <p:cNvPr id="1026" name="Picture 2">
            <a:extLst>
              <a:ext uri="{FF2B5EF4-FFF2-40B4-BE49-F238E27FC236}">
                <a16:creationId xmlns:a16="http://schemas.microsoft.com/office/drawing/2014/main" id="{B424D7D0-62F0-C390-AA61-FDE876995D2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506" t="59284" r="69137" b="8864"/>
          <a:stretch>
            <a:fillRect/>
          </a:stretch>
        </p:blipFill>
        <p:spPr bwMode="auto">
          <a:xfrm>
            <a:off x="2747953" y="1006664"/>
            <a:ext cx="1450154" cy="21178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707075D-5F3F-8AFE-F4AE-2295B6CCB3B8}"/>
              </a:ext>
            </a:extLst>
          </p:cNvPr>
          <p:cNvSpPr/>
          <p:nvPr/>
        </p:nvSpPr>
        <p:spPr>
          <a:xfrm>
            <a:off x="1955363" y="3436388"/>
            <a:ext cx="385011" cy="1867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E48B26F-F84A-F6B2-AB8F-3C1850699C32}"/>
              </a:ext>
            </a:extLst>
          </p:cNvPr>
          <p:cNvSpPr/>
          <p:nvPr/>
        </p:nvSpPr>
        <p:spPr>
          <a:xfrm>
            <a:off x="1955363" y="3707413"/>
            <a:ext cx="385011" cy="18676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93A1D9-DB04-964F-5881-A53C9FDFC47F}"/>
              </a:ext>
            </a:extLst>
          </p:cNvPr>
          <p:cNvSpPr/>
          <p:nvPr/>
        </p:nvSpPr>
        <p:spPr>
          <a:xfrm>
            <a:off x="1951985" y="4039931"/>
            <a:ext cx="385011" cy="1867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799D9F-BCB3-B27A-60F4-A5B3C9196EE9}"/>
              </a:ext>
            </a:extLst>
          </p:cNvPr>
          <p:cNvSpPr/>
          <p:nvPr/>
        </p:nvSpPr>
        <p:spPr>
          <a:xfrm>
            <a:off x="1951984" y="4349148"/>
            <a:ext cx="385011" cy="186768"/>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4F1D32-F22D-D826-1EBB-5FC2B24A90F0}"/>
              </a:ext>
            </a:extLst>
          </p:cNvPr>
          <p:cNvSpPr/>
          <p:nvPr/>
        </p:nvSpPr>
        <p:spPr>
          <a:xfrm>
            <a:off x="1951984" y="4677550"/>
            <a:ext cx="385011" cy="186768"/>
          </a:xfrm>
          <a:prstGeom prst="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B08BD4-C073-C146-377F-A802E7F810F7}"/>
              </a:ext>
            </a:extLst>
          </p:cNvPr>
          <p:cNvSpPr/>
          <p:nvPr/>
        </p:nvSpPr>
        <p:spPr>
          <a:xfrm>
            <a:off x="1951984" y="4948575"/>
            <a:ext cx="385011" cy="186768"/>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A8721F-B2E6-E6B9-F1D1-DBB97B2520A8}"/>
              </a:ext>
            </a:extLst>
          </p:cNvPr>
          <p:cNvSpPr txBox="1"/>
          <p:nvPr/>
        </p:nvSpPr>
        <p:spPr>
          <a:xfrm>
            <a:off x="519854" y="5293136"/>
            <a:ext cx="3922605" cy="369332"/>
          </a:xfrm>
          <a:prstGeom prst="rect">
            <a:avLst/>
          </a:prstGeom>
          <a:noFill/>
        </p:spPr>
        <p:txBody>
          <a:bodyPr wrap="square" rtlCol="0">
            <a:spAutoFit/>
          </a:bodyPr>
          <a:lstStyle/>
          <a:p>
            <a:r>
              <a:rPr lang="en-US" altLang="zh-CN" dirty="0">
                <a:solidFill>
                  <a:srgbClr val="FF0000"/>
                </a:solidFill>
              </a:rPr>
              <a:t>Recommended Dupont Wire Color</a:t>
            </a:r>
            <a:endParaRPr lang="en-US" dirty="0">
              <a:solidFill>
                <a:srgbClr val="FF0000"/>
              </a:solidFill>
            </a:endParaRPr>
          </a:p>
        </p:txBody>
      </p:sp>
      <p:cxnSp>
        <p:nvCxnSpPr>
          <p:cNvPr id="15" name="Straight Arrow Connector 14">
            <a:extLst>
              <a:ext uri="{FF2B5EF4-FFF2-40B4-BE49-F238E27FC236}">
                <a16:creationId xmlns:a16="http://schemas.microsoft.com/office/drawing/2014/main" id="{5CC003D3-4B5D-7812-A81E-20AEBF6AD9E4}"/>
              </a:ext>
            </a:extLst>
          </p:cNvPr>
          <p:cNvCxnSpPr/>
          <p:nvPr/>
        </p:nvCxnSpPr>
        <p:spPr>
          <a:xfrm flipV="1">
            <a:off x="2136541" y="5177351"/>
            <a:ext cx="0" cy="158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55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BB443-DBFD-F17E-BE35-2D2B0EF7E4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100878-3F67-04FB-92B7-ABEFA8ABA40D}"/>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5335C0EF-6CC9-6554-A330-1D3B168A2246}"/>
              </a:ext>
            </a:extLst>
          </p:cNvPr>
          <p:cNvSpPr txBox="1"/>
          <p:nvPr/>
        </p:nvSpPr>
        <p:spPr>
          <a:xfrm>
            <a:off x="138110" y="648900"/>
            <a:ext cx="8789757" cy="523220"/>
          </a:xfrm>
          <a:prstGeom prst="rect">
            <a:avLst/>
          </a:prstGeom>
          <a:noFill/>
        </p:spPr>
        <p:txBody>
          <a:bodyPr wrap="square" rtlCol="0">
            <a:spAutoFit/>
          </a:bodyPr>
          <a:lstStyle/>
          <a:p>
            <a:pPr marL="285750" indent="-285750">
              <a:buFont typeface="Wingdings" panose="05000000000000000000" pitchFamily="2" charset="2"/>
              <a:buChar char="q"/>
            </a:pPr>
            <a:r>
              <a:rPr lang="en-US" sz="2400" b="1" dirty="0"/>
              <a:t>8 E</a:t>
            </a:r>
            <a:r>
              <a:rPr lang="en-US" altLang="zh-CN" sz="2400" b="1" dirty="0"/>
              <a:t>nclosure Assembly – </a:t>
            </a:r>
            <a:r>
              <a:rPr lang="en-US" altLang="zh-CN" sz="2800" b="1" dirty="0">
                <a:solidFill>
                  <a:srgbClr val="FF0000"/>
                </a:solidFill>
              </a:rPr>
              <a:t>Better do this after programming</a:t>
            </a:r>
            <a:endParaRPr lang="en-US" sz="2400" b="1" dirty="0">
              <a:solidFill>
                <a:srgbClr val="FF0000"/>
              </a:solidFill>
            </a:endParaRPr>
          </a:p>
        </p:txBody>
      </p:sp>
      <p:sp>
        <p:nvSpPr>
          <p:cNvPr id="14" name="Slide Number Placeholder 13">
            <a:extLst>
              <a:ext uri="{FF2B5EF4-FFF2-40B4-BE49-F238E27FC236}">
                <a16:creationId xmlns:a16="http://schemas.microsoft.com/office/drawing/2014/main" id="{1D402EC1-862D-F8C6-BA7C-B7E0AF163C17}"/>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10" name="Picture 9" descr="A close-up of a black and white device&#10;&#10;AI-generated content may be incorrect.">
            <a:extLst>
              <a:ext uri="{FF2B5EF4-FFF2-40B4-BE49-F238E27FC236}">
                <a16:creationId xmlns:a16="http://schemas.microsoft.com/office/drawing/2014/main" id="{BDC499D7-9792-8419-375F-7EB825C7DD7D}"/>
              </a:ext>
            </a:extLst>
          </p:cNvPr>
          <p:cNvPicPr>
            <a:picLocks noChangeAspect="1"/>
          </p:cNvPicPr>
          <p:nvPr/>
        </p:nvPicPr>
        <p:blipFill>
          <a:blip r:embed="rId2" cstate="print">
            <a:extLst>
              <a:ext uri="{28A0092B-C50C-407E-A947-70E740481C1C}">
                <a14:useLocalDpi xmlns:a14="http://schemas.microsoft.com/office/drawing/2010/main" val="0"/>
              </a:ext>
            </a:extLst>
          </a:blip>
          <a:srcRect t="4380"/>
          <a:stretch>
            <a:fillRect/>
          </a:stretch>
        </p:blipFill>
        <p:spPr>
          <a:xfrm rot="10800000">
            <a:off x="3115833" y="1398058"/>
            <a:ext cx="2701433" cy="3445489"/>
          </a:xfrm>
          <a:prstGeom prst="rect">
            <a:avLst/>
          </a:prstGeom>
        </p:spPr>
      </p:pic>
      <p:pic>
        <p:nvPicPr>
          <p:cNvPr id="12" name="Picture 11" descr="A hand holding a battery&#10;&#10;AI-generated content may be incorrect.">
            <a:extLst>
              <a:ext uri="{FF2B5EF4-FFF2-40B4-BE49-F238E27FC236}">
                <a16:creationId xmlns:a16="http://schemas.microsoft.com/office/drawing/2014/main" id="{6881D543-6454-0304-617A-6B5A12360469}"/>
              </a:ext>
            </a:extLst>
          </p:cNvPr>
          <p:cNvPicPr>
            <a:picLocks noChangeAspect="1"/>
          </p:cNvPicPr>
          <p:nvPr/>
        </p:nvPicPr>
        <p:blipFill>
          <a:blip r:embed="rId3" cstate="print">
            <a:extLst>
              <a:ext uri="{28A0092B-C50C-407E-A947-70E740481C1C}">
                <a14:useLocalDpi xmlns:a14="http://schemas.microsoft.com/office/drawing/2010/main" val="0"/>
              </a:ext>
            </a:extLst>
          </a:blip>
          <a:srcRect l="22957" t="20263" r="33056" b="1185"/>
          <a:stretch>
            <a:fillRect/>
          </a:stretch>
        </p:blipFill>
        <p:spPr>
          <a:xfrm>
            <a:off x="216132" y="1398059"/>
            <a:ext cx="2573516" cy="3445490"/>
          </a:xfrm>
          <a:prstGeom prst="rect">
            <a:avLst/>
          </a:prstGeom>
        </p:spPr>
      </p:pic>
      <p:pic>
        <p:nvPicPr>
          <p:cNvPr id="15" name="Picture 14" descr="A white box with wires and a black pole&#10;&#10;AI-generated content may be incorrect.">
            <a:extLst>
              <a:ext uri="{FF2B5EF4-FFF2-40B4-BE49-F238E27FC236}">
                <a16:creationId xmlns:a16="http://schemas.microsoft.com/office/drawing/2014/main" id="{E66A3CC7-A072-F83C-773C-C1CEB9EDFDCB}"/>
              </a:ext>
            </a:extLst>
          </p:cNvPr>
          <p:cNvPicPr>
            <a:picLocks noChangeAspect="1"/>
          </p:cNvPicPr>
          <p:nvPr/>
        </p:nvPicPr>
        <p:blipFill>
          <a:blip r:embed="rId4" cstate="print">
            <a:extLst>
              <a:ext uri="{28A0092B-C50C-407E-A947-70E740481C1C}">
                <a14:useLocalDpi xmlns:a14="http://schemas.microsoft.com/office/drawing/2010/main" val="0"/>
              </a:ext>
            </a:extLst>
          </a:blip>
          <a:srcRect l="33832" t="27346" r="10809" b="16800"/>
          <a:stretch>
            <a:fillRect/>
          </a:stretch>
        </p:blipFill>
        <p:spPr>
          <a:xfrm>
            <a:off x="6143451" y="1398057"/>
            <a:ext cx="2560189" cy="3445489"/>
          </a:xfrm>
          <a:prstGeom prst="rect">
            <a:avLst/>
          </a:prstGeom>
        </p:spPr>
      </p:pic>
      <p:sp>
        <p:nvSpPr>
          <p:cNvPr id="16" name="TextBox 15">
            <a:extLst>
              <a:ext uri="{FF2B5EF4-FFF2-40B4-BE49-F238E27FC236}">
                <a16:creationId xmlns:a16="http://schemas.microsoft.com/office/drawing/2014/main" id="{58F17F85-EF67-085D-B86C-129326D58350}"/>
              </a:ext>
            </a:extLst>
          </p:cNvPr>
          <p:cNvSpPr txBox="1"/>
          <p:nvPr/>
        </p:nvSpPr>
        <p:spPr>
          <a:xfrm>
            <a:off x="1539346" y="1028728"/>
            <a:ext cx="6090070" cy="369332"/>
          </a:xfrm>
          <a:prstGeom prst="rect">
            <a:avLst/>
          </a:prstGeom>
          <a:noFill/>
        </p:spPr>
        <p:txBody>
          <a:bodyPr wrap="square" rtlCol="0">
            <a:spAutoFit/>
          </a:bodyPr>
          <a:lstStyle/>
          <a:p>
            <a:r>
              <a:rPr lang="en-US" dirty="0">
                <a:solidFill>
                  <a:srgbClr val="FF0000"/>
                </a:solidFill>
              </a:rPr>
              <a:t>C</a:t>
            </a:r>
            <a:r>
              <a:rPr lang="en-US" altLang="zh-CN" dirty="0">
                <a:solidFill>
                  <a:srgbClr val="FF0000"/>
                </a:solidFill>
              </a:rPr>
              <a:t>onnecting the two mounting boards by standoff and screws.</a:t>
            </a:r>
            <a:endParaRPr lang="en-US" dirty="0">
              <a:solidFill>
                <a:srgbClr val="FF0000"/>
              </a:solidFill>
            </a:endParaRPr>
          </a:p>
        </p:txBody>
      </p:sp>
      <p:sp>
        <p:nvSpPr>
          <p:cNvPr id="17" name="Arrow: Right 16">
            <a:extLst>
              <a:ext uri="{FF2B5EF4-FFF2-40B4-BE49-F238E27FC236}">
                <a16:creationId xmlns:a16="http://schemas.microsoft.com/office/drawing/2014/main" id="{24CCEDA9-779C-C085-3E5F-7E731005BBA0}"/>
              </a:ext>
            </a:extLst>
          </p:cNvPr>
          <p:cNvSpPr/>
          <p:nvPr/>
        </p:nvSpPr>
        <p:spPr>
          <a:xfrm>
            <a:off x="5825276" y="2857500"/>
            <a:ext cx="389722" cy="1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5CE2B1E-8EB8-5E87-3DA6-0FD8AF7ACE85}"/>
              </a:ext>
            </a:extLst>
          </p:cNvPr>
          <p:cNvSpPr/>
          <p:nvPr/>
        </p:nvSpPr>
        <p:spPr>
          <a:xfrm rot="10800000">
            <a:off x="2726110" y="2865120"/>
            <a:ext cx="389722" cy="1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E254EB6-3D33-9052-A768-95EDC1103D7A}"/>
              </a:ext>
            </a:extLst>
          </p:cNvPr>
          <p:cNvSpPr txBox="1"/>
          <p:nvPr/>
        </p:nvSpPr>
        <p:spPr>
          <a:xfrm>
            <a:off x="138111" y="5345668"/>
            <a:ext cx="2219009" cy="369332"/>
          </a:xfrm>
          <a:prstGeom prst="rect">
            <a:avLst/>
          </a:prstGeom>
          <a:noFill/>
        </p:spPr>
        <p:txBody>
          <a:bodyPr wrap="square" rtlCol="0">
            <a:spAutoFit/>
          </a:bodyPr>
          <a:lstStyle/>
          <a:p>
            <a:r>
              <a:rPr lang="en-US" dirty="0">
                <a:solidFill>
                  <a:srgbClr val="FF0000"/>
                </a:solidFill>
              </a:rPr>
              <a:t>Wires: GND and 3.7V</a:t>
            </a:r>
          </a:p>
        </p:txBody>
      </p:sp>
      <p:sp>
        <p:nvSpPr>
          <p:cNvPr id="20" name="TextBox 19">
            <a:extLst>
              <a:ext uri="{FF2B5EF4-FFF2-40B4-BE49-F238E27FC236}">
                <a16:creationId xmlns:a16="http://schemas.microsoft.com/office/drawing/2014/main" id="{A5C60A77-AC03-7856-B4E4-F2FDEB2D5DE6}"/>
              </a:ext>
            </a:extLst>
          </p:cNvPr>
          <p:cNvSpPr txBox="1"/>
          <p:nvPr/>
        </p:nvSpPr>
        <p:spPr>
          <a:xfrm>
            <a:off x="138111" y="4927627"/>
            <a:ext cx="3179129" cy="369332"/>
          </a:xfrm>
          <a:prstGeom prst="rect">
            <a:avLst/>
          </a:prstGeom>
          <a:noFill/>
        </p:spPr>
        <p:txBody>
          <a:bodyPr wrap="square" rtlCol="0">
            <a:spAutoFit/>
          </a:bodyPr>
          <a:lstStyle/>
          <a:p>
            <a:r>
              <a:rPr lang="en-US" dirty="0">
                <a:solidFill>
                  <a:srgbClr val="FF0000"/>
                </a:solidFill>
              </a:rPr>
              <a:t>Batteries can not be fully inside.</a:t>
            </a:r>
          </a:p>
        </p:txBody>
      </p:sp>
      <p:sp>
        <p:nvSpPr>
          <p:cNvPr id="21" name="TextBox 20">
            <a:extLst>
              <a:ext uri="{FF2B5EF4-FFF2-40B4-BE49-F238E27FC236}">
                <a16:creationId xmlns:a16="http://schemas.microsoft.com/office/drawing/2014/main" id="{753CE6DF-A52C-C978-1CB3-83B98F5A098F}"/>
              </a:ext>
            </a:extLst>
          </p:cNvPr>
          <p:cNvSpPr txBox="1"/>
          <p:nvPr/>
        </p:nvSpPr>
        <p:spPr>
          <a:xfrm>
            <a:off x="6020137" y="4734823"/>
            <a:ext cx="3179129" cy="369332"/>
          </a:xfrm>
          <a:prstGeom prst="rect">
            <a:avLst/>
          </a:prstGeom>
          <a:noFill/>
        </p:spPr>
        <p:txBody>
          <a:bodyPr wrap="square" rtlCol="0">
            <a:spAutoFit/>
          </a:bodyPr>
          <a:lstStyle/>
          <a:p>
            <a:r>
              <a:rPr lang="en-US" dirty="0">
                <a:solidFill>
                  <a:srgbClr val="FF0000"/>
                </a:solidFill>
              </a:rPr>
              <a:t>Power Supply over two wires.</a:t>
            </a:r>
          </a:p>
        </p:txBody>
      </p:sp>
      <p:sp>
        <p:nvSpPr>
          <p:cNvPr id="2" name="Oval 1">
            <a:extLst>
              <a:ext uri="{FF2B5EF4-FFF2-40B4-BE49-F238E27FC236}">
                <a16:creationId xmlns:a16="http://schemas.microsoft.com/office/drawing/2014/main" id="{C12DE35A-D825-6499-BC11-BC6D959D7DBD}"/>
              </a:ext>
            </a:extLst>
          </p:cNvPr>
          <p:cNvSpPr/>
          <p:nvPr/>
        </p:nvSpPr>
        <p:spPr>
          <a:xfrm>
            <a:off x="6531429" y="2947969"/>
            <a:ext cx="720222" cy="73081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A6DF9DD-CC8C-676F-FCF6-F7C2FE253936}"/>
              </a:ext>
            </a:extLst>
          </p:cNvPr>
          <p:cNvCxnSpPr>
            <a:cxnSpLocks/>
            <a:stCxn id="2" idx="3"/>
          </p:cNvCxnSpPr>
          <p:nvPr/>
        </p:nvCxnSpPr>
        <p:spPr>
          <a:xfrm flipH="1">
            <a:off x="5133350" y="3571758"/>
            <a:ext cx="1503553" cy="14564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F2C402-AFDB-5A58-9411-F48FC2C73B51}"/>
              </a:ext>
            </a:extLst>
          </p:cNvPr>
          <p:cNvSpPr txBox="1"/>
          <p:nvPr/>
        </p:nvSpPr>
        <p:spPr>
          <a:xfrm>
            <a:off x="3317240" y="5057871"/>
            <a:ext cx="5537519" cy="646331"/>
          </a:xfrm>
          <a:prstGeom prst="rect">
            <a:avLst/>
          </a:prstGeom>
          <a:noFill/>
          <a:ln>
            <a:solidFill>
              <a:srgbClr val="FF0000"/>
            </a:solidFill>
          </a:ln>
        </p:spPr>
        <p:txBody>
          <a:bodyPr wrap="square" rtlCol="0">
            <a:spAutoFit/>
          </a:bodyPr>
          <a:lstStyle/>
          <a:p>
            <a:r>
              <a:rPr lang="en-US" dirty="0">
                <a:solidFill>
                  <a:srgbClr val="FF0000"/>
                </a:solidFill>
              </a:rPr>
              <a:t>Carefully check all connections, then approach to the helpers for this step before powering up the board.</a:t>
            </a:r>
          </a:p>
        </p:txBody>
      </p:sp>
      <p:sp>
        <p:nvSpPr>
          <p:cNvPr id="9" name="TextBox 8">
            <a:extLst>
              <a:ext uri="{FF2B5EF4-FFF2-40B4-BE49-F238E27FC236}">
                <a16:creationId xmlns:a16="http://schemas.microsoft.com/office/drawing/2014/main" id="{BF74B5DF-2FE6-E87A-1474-F2B6509D1A3F}"/>
              </a:ext>
            </a:extLst>
          </p:cNvPr>
          <p:cNvSpPr txBox="1"/>
          <p:nvPr/>
        </p:nvSpPr>
        <p:spPr>
          <a:xfrm>
            <a:off x="0" y="1842064"/>
            <a:ext cx="901447" cy="369332"/>
          </a:xfrm>
          <a:prstGeom prst="rect">
            <a:avLst/>
          </a:prstGeom>
          <a:noFill/>
        </p:spPr>
        <p:txBody>
          <a:bodyPr wrap="square" rtlCol="0">
            <a:spAutoFit/>
          </a:bodyPr>
          <a:lstStyle/>
          <a:p>
            <a:r>
              <a:rPr lang="en-US" dirty="0">
                <a:solidFill>
                  <a:srgbClr val="FF0000"/>
                </a:solidFill>
              </a:rPr>
              <a:t>M3*6</a:t>
            </a:r>
          </a:p>
        </p:txBody>
      </p:sp>
      <p:sp>
        <p:nvSpPr>
          <p:cNvPr id="11" name="Oval 10">
            <a:extLst>
              <a:ext uri="{FF2B5EF4-FFF2-40B4-BE49-F238E27FC236}">
                <a16:creationId xmlns:a16="http://schemas.microsoft.com/office/drawing/2014/main" id="{10462144-8E7E-8213-F26C-BFA18650CCB2}"/>
              </a:ext>
            </a:extLst>
          </p:cNvPr>
          <p:cNvSpPr/>
          <p:nvPr/>
        </p:nvSpPr>
        <p:spPr>
          <a:xfrm>
            <a:off x="147521" y="1313981"/>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F0EBEC-78FC-D1EF-A2A2-908BA7DABBE1}"/>
              </a:ext>
            </a:extLst>
          </p:cNvPr>
          <p:cNvSpPr txBox="1"/>
          <p:nvPr/>
        </p:nvSpPr>
        <p:spPr>
          <a:xfrm>
            <a:off x="7953312" y="1743460"/>
            <a:ext cx="901447" cy="369332"/>
          </a:xfrm>
          <a:prstGeom prst="rect">
            <a:avLst/>
          </a:prstGeom>
          <a:noFill/>
        </p:spPr>
        <p:txBody>
          <a:bodyPr wrap="square" rtlCol="0">
            <a:spAutoFit/>
          </a:bodyPr>
          <a:lstStyle/>
          <a:p>
            <a:r>
              <a:rPr lang="en-US" dirty="0">
                <a:solidFill>
                  <a:srgbClr val="FF0000"/>
                </a:solidFill>
              </a:rPr>
              <a:t>M3*6</a:t>
            </a:r>
          </a:p>
        </p:txBody>
      </p:sp>
      <p:sp>
        <p:nvSpPr>
          <p:cNvPr id="22" name="Oval 21">
            <a:extLst>
              <a:ext uri="{FF2B5EF4-FFF2-40B4-BE49-F238E27FC236}">
                <a16:creationId xmlns:a16="http://schemas.microsoft.com/office/drawing/2014/main" id="{ACE3EF0F-4635-5365-6DBF-5A7FBC658577}"/>
              </a:ext>
            </a:extLst>
          </p:cNvPr>
          <p:cNvSpPr/>
          <p:nvPr/>
        </p:nvSpPr>
        <p:spPr>
          <a:xfrm>
            <a:off x="8100833" y="2089650"/>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306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B4912-0BCA-5320-C68B-8DCDDB9D51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6C9BCAB-785B-5550-58A5-34984AE23884}"/>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90A7EC6A-3B8F-8B8A-8FF4-068958AB00CE}"/>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8 E</a:t>
            </a:r>
            <a:r>
              <a:rPr lang="en-US" altLang="zh-CN" sz="2000" b="1" dirty="0"/>
              <a:t>nclosure Assembly</a:t>
            </a:r>
            <a:endParaRPr lang="en-US" sz="2000" b="1" dirty="0">
              <a:solidFill>
                <a:srgbClr val="FF0000"/>
              </a:solidFill>
            </a:endParaRPr>
          </a:p>
        </p:txBody>
      </p:sp>
      <p:sp>
        <p:nvSpPr>
          <p:cNvPr id="14" name="Slide Number Placeholder 13">
            <a:extLst>
              <a:ext uri="{FF2B5EF4-FFF2-40B4-BE49-F238E27FC236}">
                <a16:creationId xmlns:a16="http://schemas.microsoft.com/office/drawing/2014/main" id="{A155D10A-8F74-013A-D718-7C764C5836AC}"/>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descr="A close-up of a machine&#10;&#10;AI-generated content may be incorrect.">
            <a:extLst>
              <a:ext uri="{FF2B5EF4-FFF2-40B4-BE49-F238E27FC236}">
                <a16:creationId xmlns:a16="http://schemas.microsoft.com/office/drawing/2014/main" id="{4A5A7335-FA3E-C65A-48D2-D0E907488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931" y="1233675"/>
            <a:ext cx="2855674" cy="3809054"/>
          </a:xfrm>
          <a:prstGeom prst="rect">
            <a:avLst/>
          </a:prstGeom>
        </p:spPr>
      </p:pic>
      <p:sp>
        <p:nvSpPr>
          <p:cNvPr id="7" name="TextBox 6">
            <a:extLst>
              <a:ext uri="{FF2B5EF4-FFF2-40B4-BE49-F238E27FC236}">
                <a16:creationId xmlns:a16="http://schemas.microsoft.com/office/drawing/2014/main" id="{E2A42AB1-745C-2301-7267-DC34729157CF}"/>
              </a:ext>
            </a:extLst>
          </p:cNvPr>
          <p:cNvSpPr txBox="1"/>
          <p:nvPr/>
        </p:nvSpPr>
        <p:spPr>
          <a:xfrm>
            <a:off x="3842352" y="1324276"/>
            <a:ext cx="4726004" cy="2554545"/>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rgbClr val="FF0000"/>
                </a:solidFill>
              </a:rPr>
              <a:t>Y</a:t>
            </a:r>
            <a:r>
              <a:rPr lang="en-US" altLang="zh-CN" sz="2000" b="1" dirty="0">
                <a:solidFill>
                  <a:srgbClr val="FF0000"/>
                </a:solidFill>
              </a:rPr>
              <a:t>ou don’t need to use glue.</a:t>
            </a:r>
          </a:p>
          <a:p>
            <a:pPr marL="285750" indent="-285750">
              <a:buFont typeface="Wingdings" panose="05000000000000000000" pitchFamily="2" charset="2"/>
              <a:buChar char="Ø"/>
            </a:pPr>
            <a:endParaRPr lang="en-US" sz="2000" b="1" dirty="0">
              <a:solidFill>
                <a:srgbClr val="FF0000"/>
              </a:solidFill>
            </a:endParaRPr>
          </a:p>
          <a:p>
            <a:pPr marL="285750" indent="-285750">
              <a:buFont typeface="Wingdings" panose="05000000000000000000" pitchFamily="2" charset="2"/>
              <a:buChar char="Ø"/>
            </a:pPr>
            <a:r>
              <a:rPr lang="en-US" sz="2000" b="1" dirty="0">
                <a:solidFill>
                  <a:srgbClr val="FF0000"/>
                </a:solidFill>
              </a:rPr>
              <a:t>Fixing component to better serve its purpose in different use cases.</a:t>
            </a:r>
          </a:p>
          <a:p>
            <a:pPr marL="285750" indent="-285750">
              <a:buFont typeface="Wingdings" panose="05000000000000000000" pitchFamily="2" charset="2"/>
              <a:buChar char="Ø"/>
            </a:pPr>
            <a:endParaRPr lang="en-US" sz="2000" b="1" dirty="0">
              <a:solidFill>
                <a:srgbClr val="FF0000"/>
              </a:solidFill>
            </a:endParaRPr>
          </a:p>
          <a:p>
            <a:pPr marL="285750" indent="-285750">
              <a:buFont typeface="Wingdings" panose="05000000000000000000" pitchFamily="2" charset="2"/>
              <a:buChar char="Ø"/>
            </a:pPr>
            <a:r>
              <a:rPr lang="en-US" sz="2000" b="1" dirty="0">
                <a:solidFill>
                  <a:srgbClr val="FF0000"/>
                </a:solidFill>
              </a:rPr>
              <a:t>B</a:t>
            </a:r>
            <a:r>
              <a:rPr lang="en-US" altLang="zh-CN" sz="2000" b="1" dirty="0">
                <a:solidFill>
                  <a:srgbClr val="FF0000"/>
                </a:solidFill>
              </a:rPr>
              <a:t>efore you</a:t>
            </a:r>
            <a:r>
              <a:rPr lang="zh-CN" altLang="en-US" sz="2000" b="1" dirty="0">
                <a:solidFill>
                  <a:srgbClr val="FF0000"/>
                </a:solidFill>
              </a:rPr>
              <a:t> </a:t>
            </a:r>
            <a:r>
              <a:rPr lang="en-US" altLang="zh-CN" sz="2000" b="1" dirty="0">
                <a:solidFill>
                  <a:srgbClr val="FF0000"/>
                </a:solidFill>
              </a:rPr>
              <a:t>power</a:t>
            </a:r>
            <a:r>
              <a:rPr lang="zh-CN" altLang="en-US" sz="2000" b="1" dirty="0">
                <a:solidFill>
                  <a:srgbClr val="FF0000"/>
                </a:solidFill>
              </a:rPr>
              <a:t> </a:t>
            </a:r>
            <a:r>
              <a:rPr lang="en-US" altLang="zh-CN" sz="2000" b="1" dirty="0">
                <a:solidFill>
                  <a:srgbClr val="FF0000"/>
                </a:solidFill>
              </a:rPr>
              <a:t>up</a:t>
            </a:r>
            <a:r>
              <a:rPr lang="zh-CN" altLang="en-US" sz="2000" b="1" dirty="0">
                <a:solidFill>
                  <a:srgbClr val="FF0000"/>
                </a:solidFill>
              </a:rPr>
              <a:t> </a:t>
            </a:r>
            <a:r>
              <a:rPr lang="en-US" altLang="zh-CN" sz="2000" b="1" dirty="0">
                <a:solidFill>
                  <a:srgbClr val="FF0000"/>
                </a:solidFill>
              </a:rPr>
              <a:t>your</a:t>
            </a:r>
            <a:r>
              <a:rPr lang="zh-CN" altLang="en-US" sz="2000" b="1" dirty="0">
                <a:solidFill>
                  <a:srgbClr val="FF0000"/>
                </a:solidFill>
              </a:rPr>
              <a:t> </a:t>
            </a:r>
            <a:r>
              <a:rPr lang="en-US" altLang="zh-CN" sz="2000" b="1" dirty="0">
                <a:solidFill>
                  <a:srgbClr val="FF0000"/>
                </a:solidFill>
              </a:rPr>
              <a:t>devices using batteries, better let our helpers to check for you incase it burns.</a:t>
            </a:r>
            <a:endParaRPr lang="en-US" sz="2000" b="1" dirty="0">
              <a:solidFill>
                <a:srgbClr val="FF0000"/>
              </a:solidFill>
            </a:endParaRPr>
          </a:p>
        </p:txBody>
      </p:sp>
    </p:spTree>
    <p:extLst>
      <p:ext uri="{BB962C8B-B14F-4D97-AF65-F5344CB8AC3E}">
        <p14:creationId xmlns:p14="http://schemas.microsoft.com/office/powerpoint/2010/main" val="114320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2028119"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Objective</a:t>
            </a:r>
          </a:p>
        </p:txBody>
      </p:sp>
      <p:sp>
        <p:nvSpPr>
          <p:cNvPr id="4" name="TextBox 3">
            <a:extLst>
              <a:ext uri="{FF2B5EF4-FFF2-40B4-BE49-F238E27FC236}">
                <a16:creationId xmlns:a16="http://schemas.microsoft.com/office/drawing/2014/main" id="{E28A0EA4-2759-4985-AE23-52ADE28C038E}"/>
              </a:ext>
            </a:extLst>
          </p:cNvPr>
          <p:cNvSpPr txBox="1"/>
          <p:nvPr/>
        </p:nvSpPr>
        <p:spPr>
          <a:xfrm>
            <a:off x="1594731" y="1346200"/>
            <a:ext cx="5771269" cy="2202462"/>
          </a:xfrm>
          <a:prstGeom prst="rect">
            <a:avLst/>
          </a:prstGeom>
          <a:noFill/>
        </p:spPr>
        <p:txBody>
          <a:bodyPr wrap="square" rtlCol="0">
            <a:spAutoFit/>
          </a:bodyPr>
          <a:lstStyle/>
          <a:p>
            <a:pPr>
              <a:lnSpc>
                <a:spcPct val="200000"/>
              </a:lnSpc>
            </a:pPr>
            <a:r>
              <a:rPr lang="zh-CN" altLang="en-US" sz="2400" dirty="0"/>
              <a:t>🎯</a:t>
            </a:r>
            <a:r>
              <a:rPr lang="en-US" altLang="zh-CN" sz="2400" dirty="0"/>
              <a:t>Assemble an IoT wireless sensor</a:t>
            </a:r>
          </a:p>
          <a:p>
            <a:pPr>
              <a:lnSpc>
                <a:spcPct val="200000"/>
              </a:lnSpc>
            </a:pPr>
            <a:r>
              <a:rPr lang="zh-CN" altLang="en-US" sz="2400" dirty="0"/>
              <a:t>🎯</a:t>
            </a:r>
            <a:r>
              <a:rPr lang="en-US" altLang="zh-CN" sz="2400" dirty="0"/>
              <a:t>Configure, compile and upload the code</a:t>
            </a:r>
          </a:p>
          <a:p>
            <a:pPr>
              <a:lnSpc>
                <a:spcPct val="200000"/>
              </a:lnSpc>
            </a:pPr>
            <a:r>
              <a:rPr lang="zh-CN" altLang="en-US" sz="2400" dirty="0"/>
              <a:t>🎯</a:t>
            </a:r>
            <a:r>
              <a:rPr lang="en-US" altLang="zh-CN" sz="2400" dirty="0"/>
              <a:t>Deploy sensors for vibration testing</a:t>
            </a:r>
            <a:endParaRPr lang="en-US" sz="2400" dirty="0"/>
          </a:p>
        </p:txBody>
      </p:sp>
      <p:sp>
        <p:nvSpPr>
          <p:cNvPr id="7" name="Slide Number Placeholder 6">
            <a:extLst>
              <a:ext uri="{FF2B5EF4-FFF2-40B4-BE49-F238E27FC236}">
                <a16:creationId xmlns:a16="http://schemas.microsoft.com/office/drawing/2014/main" id="{B76494C7-8834-4DD6-87AB-EDC86F594A68}"/>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41745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1 IDE</a:t>
            </a:r>
            <a:endParaRPr lang="en-US" sz="2000" b="1" dirty="0"/>
          </a:p>
        </p:txBody>
      </p:sp>
      <p:sp>
        <p:nvSpPr>
          <p:cNvPr id="2" name="TextBox 1">
            <a:extLst>
              <a:ext uri="{FF2B5EF4-FFF2-40B4-BE49-F238E27FC236}">
                <a16:creationId xmlns:a16="http://schemas.microsoft.com/office/drawing/2014/main" id="{58136D13-E5F9-4A8D-956B-AAD27DD09FFC}"/>
              </a:ext>
            </a:extLst>
          </p:cNvPr>
          <p:cNvSpPr txBox="1"/>
          <p:nvPr/>
        </p:nvSpPr>
        <p:spPr>
          <a:xfrm>
            <a:off x="243825" y="1021098"/>
            <a:ext cx="5569153" cy="41601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effectLst/>
                <a:latin typeface="Arial" panose="020B0604020202020204" pitchFamily="34" charset="0"/>
                <a:ea typeface="等线" panose="02010600030101010101" pitchFamily="2" charset="-122"/>
                <a:cs typeface="Arial" panose="020B0604020202020204" pitchFamily="34" charset="0"/>
              </a:rPr>
              <a:t>Install VS Code </a:t>
            </a:r>
            <a:r>
              <a:rPr lang="en-US" sz="1600" dirty="0">
                <a:effectLst/>
                <a:latin typeface="Arial" panose="020B0604020202020204" pitchFamily="34" charset="0"/>
                <a:ea typeface="等线" panose="02010600030101010101" pitchFamily="2" charset="-122"/>
                <a:cs typeface="Arial" panose="020B0604020202020204" pitchFamily="34" charset="0"/>
                <a:hlinkClick r:id="rId2"/>
              </a:rPr>
              <a:t>https://code.visualstudio.com/download</a:t>
            </a:r>
            <a:r>
              <a:rPr lang="en-US" sz="1600" dirty="0">
                <a:effectLst/>
                <a:latin typeface="Arial" panose="020B0604020202020204" pitchFamily="34" charset="0"/>
                <a:ea typeface="等线" panose="02010600030101010101" pitchFamily="2" charset="-122"/>
                <a:cs typeface="Arial" panose="020B0604020202020204" pitchFamily="34" charset="0"/>
              </a:rPr>
              <a:t> </a:t>
            </a:r>
          </a:p>
        </p:txBody>
      </p:sp>
      <p:sp>
        <p:nvSpPr>
          <p:cNvPr id="7" name="Slide Number Placeholder 6">
            <a:extLst>
              <a:ext uri="{FF2B5EF4-FFF2-40B4-BE49-F238E27FC236}">
                <a16:creationId xmlns:a16="http://schemas.microsoft.com/office/drawing/2014/main" id="{252AB76D-DEA8-4E80-B84D-56C19DA1F9F3}"/>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9" name="Picture 8" descr="A screenshot of a computer&#10;&#10;AI-generated content may be incorrect.">
            <a:extLst>
              <a:ext uri="{FF2B5EF4-FFF2-40B4-BE49-F238E27FC236}">
                <a16:creationId xmlns:a16="http://schemas.microsoft.com/office/drawing/2014/main" id="{1DA36B72-141C-6062-CD4F-1E39E42DFB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900" y="1718234"/>
            <a:ext cx="6461760" cy="3578725"/>
          </a:xfrm>
          <a:prstGeom prst="rect">
            <a:avLst/>
          </a:prstGeom>
        </p:spPr>
      </p:pic>
    </p:spTree>
    <p:extLst>
      <p:ext uri="{BB962C8B-B14F-4D97-AF65-F5344CB8AC3E}">
        <p14:creationId xmlns:p14="http://schemas.microsoft.com/office/powerpoint/2010/main" val="139799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293B6-8727-A0DF-3CB5-AE9A0E2278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2312B6-E3E6-1791-977D-92A3F475871F}"/>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E8C99AC2-8DD0-75F2-8E7A-5D613A932988}"/>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2 </a:t>
            </a:r>
            <a:r>
              <a:rPr lang="en-US" altLang="zh-CN" sz="2000" b="1" dirty="0" err="1"/>
              <a:t>Platformio</a:t>
            </a:r>
            <a:endParaRPr lang="en-US" sz="2000" b="1" dirty="0"/>
          </a:p>
        </p:txBody>
      </p:sp>
      <p:sp>
        <p:nvSpPr>
          <p:cNvPr id="2" name="TextBox 1">
            <a:extLst>
              <a:ext uri="{FF2B5EF4-FFF2-40B4-BE49-F238E27FC236}">
                <a16:creationId xmlns:a16="http://schemas.microsoft.com/office/drawing/2014/main" id="{68D35714-C2DC-1709-7CAA-29276654BF83}"/>
              </a:ext>
            </a:extLst>
          </p:cNvPr>
          <p:cNvSpPr txBox="1"/>
          <p:nvPr/>
        </p:nvSpPr>
        <p:spPr>
          <a:xfrm>
            <a:off x="243825" y="1021098"/>
            <a:ext cx="3613490" cy="78534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Install </a:t>
            </a:r>
            <a:r>
              <a:rPr lang="en-US" sz="1600" dirty="0" err="1">
                <a:latin typeface="Arial" panose="020B0604020202020204" pitchFamily="34" charset="0"/>
                <a:ea typeface="等线" panose="02010600030101010101" pitchFamily="2" charset="-122"/>
                <a:cs typeface="Arial" panose="020B0604020202020204" pitchFamily="34" charset="0"/>
              </a:rPr>
              <a:t>PlatformIO</a:t>
            </a:r>
            <a:r>
              <a:rPr lang="en-US" sz="1600" dirty="0">
                <a:latin typeface="Arial" panose="020B0604020202020204" pitchFamily="34" charset="0"/>
                <a:ea typeface="等线" panose="02010600030101010101" pitchFamily="2" charset="-122"/>
                <a:cs typeface="Arial" panose="020B0604020202020204" pitchFamily="34" charset="0"/>
              </a:rPr>
              <a:t> </a:t>
            </a:r>
            <a:r>
              <a:rPr lang="en-US" sz="1600" dirty="0">
                <a:solidFill>
                  <a:srgbClr val="FF0000"/>
                </a:solidFill>
                <a:latin typeface="Arial" panose="020B0604020202020204" pitchFamily="34" charset="0"/>
                <a:ea typeface="等线" panose="02010600030101010101" pitchFamily="2" charset="-122"/>
                <a:cs typeface="Arial" panose="020B0604020202020204" pitchFamily="34" charset="0"/>
              </a:rPr>
              <a:t>for programming</a:t>
            </a:r>
          </a:p>
          <a:p>
            <a:pPr marL="285750" indent="-285750">
              <a:lnSpc>
                <a:spcPct val="150000"/>
              </a:lnSpc>
              <a:buFont typeface="Wingdings" panose="05000000000000000000" pitchFamily="2" charset="2"/>
              <a:buChar char="Ø"/>
            </a:pPr>
            <a:endParaRPr lang="en-US" sz="1600" dirty="0">
              <a:effectLst/>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a:extLst>
              <a:ext uri="{FF2B5EF4-FFF2-40B4-BE49-F238E27FC236}">
                <a16:creationId xmlns:a16="http://schemas.microsoft.com/office/drawing/2014/main" id="{AA66EE51-8BF8-4400-5303-06EE542D71C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5" name="Picture 4" descr="VSCode Extensions Manager and PlatformIO IDE auto-installer">
            <a:extLst>
              <a:ext uri="{FF2B5EF4-FFF2-40B4-BE49-F238E27FC236}">
                <a16:creationId xmlns:a16="http://schemas.microsoft.com/office/drawing/2014/main" id="{334E8416-BCC0-3D68-A91B-B0B76FED03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9685" y="1896288"/>
            <a:ext cx="6739078" cy="2588082"/>
          </a:xfrm>
          <a:prstGeom prst="rect">
            <a:avLst/>
          </a:prstGeom>
          <a:noFill/>
          <a:ln>
            <a:noFill/>
          </a:ln>
        </p:spPr>
      </p:pic>
    </p:spTree>
    <p:extLst>
      <p:ext uri="{BB962C8B-B14F-4D97-AF65-F5344CB8AC3E}">
        <p14:creationId xmlns:p14="http://schemas.microsoft.com/office/powerpoint/2010/main" val="3917201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7DEA4-E5B9-2002-B7BD-70C882A6AB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E74147-9D14-CA30-4BFB-00CF9BE99E6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238598CE-B458-4CD8-5C6C-663D5657B952}"/>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3 Serial Monitor</a:t>
            </a:r>
            <a:endParaRPr lang="en-US" sz="2000" b="1" dirty="0"/>
          </a:p>
        </p:txBody>
      </p:sp>
      <p:sp>
        <p:nvSpPr>
          <p:cNvPr id="2" name="TextBox 1">
            <a:extLst>
              <a:ext uri="{FF2B5EF4-FFF2-40B4-BE49-F238E27FC236}">
                <a16:creationId xmlns:a16="http://schemas.microsoft.com/office/drawing/2014/main" id="{B2F1C3B8-4C9A-CBF3-3E5B-B07D5DC2E4B6}"/>
              </a:ext>
            </a:extLst>
          </p:cNvPr>
          <p:cNvSpPr txBox="1"/>
          <p:nvPr/>
        </p:nvSpPr>
        <p:spPr>
          <a:xfrm>
            <a:off x="243825" y="1021098"/>
            <a:ext cx="4190571" cy="78534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Install Serial Monitor </a:t>
            </a:r>
            <a:r>
              <a:rPr lang="en-US" sz="1600" dirty="0">
                <a:solidFill>
                  <a:srgbClr val="FF0000"/>
                </a:solidFill>
                <a:latin typeface="Arial" panose="020B0604020202020204" pitchFamily="34" charset="0"/>
                <a:ea typeface="等线" panose="02010600030101010101" pitchFamily="2" charset="-122"/>
                <a:cs typeface="Arial" panose="020B0604020202020204" pitchFamily="34" charset="0"/>
              </a:rPr>
              <a:t>for serial monitoring</a:t>
            </a:r>
          </a:p>
          <a:p>
            <a:pPr marL="285750" indent="-285750">
              <a:lnSpc>
                <a:spcPct val="150000"/>
              </a:lnSpc>
              <a:buFont typeface="Wingdings" panose="05000000000000000000" pitchFamily="2" charset="2"/>
              <a:buChar char="Ø"/>
            </a:pPr>
            <a:endParaRPr lang="en-US" sz="1600" dirty="0">
              <a:effectLst/>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a:extLst>
              <a:ext uri="{FF2B5EF4-FFF2-40B4-BE49-F238E27FC236}">
                <a16:creationId xmlns:a16="http://schemas.microsoft.com/office/drawing/2014/main" id="{738F261D-8E85-E0AA-CD27-54E3A50F8C96}"/>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6" name="Picture 5" descr="A screenshot of a computer&#10;&#10;AI-generated content may be incorrect.">
            <a:extLst>
              <a:ext uri="{FF2B5EF4-FFF2-40B4-BE49-F238E27FC236}">
                <a16:creationId xmlns:a16="http://schemas.microsoft.com/office/drawing/2014/main" id="{A704F3AC-EEE3-5636-DE46-D0661AAA604A}"/>
              </a:ext>
            </a:extLst>
          </p:cNvPr>
          <p:cNvPicPr>
            <a:picLocks noChangeAspect="1"/>
          </p:cNvPicPr>
          <p:nvPr/>
        </p:nvPicPr>
        <p:blipFill>
          <a:blip r:embed="rId2" cstate="print">
            <a:extLst>
              <a:ext uri="{28A0092B-C50C-407E-A947-70E740481C1C}">
                <a14:useLocalDpi xmlns:a14="http://schemas.microsoft.com/office/drawing/2010/main" val="0"/>
              </a:ext>
            </a:extLst>
          </a:blip>
          <a:srcRect r="39602" b="49613"/>
          <a:stretch>
            <a:fillRect/>
          </a:stretch>
        </p:blipFill>
        <p:spPr>
          <a:xfrm>
            <a:off x="1118284" y="1742493"/>
            <a:ext cx="7057975" cy="3164828"/>
          </a:xfrm>
          <a:prstGeom prst="rect">
            <a:avLst/>
          </a:prstGeom>
        </p:spPr>
      </p:pic>
    </p:spTree>
    <p:extLst>
      <p:ext uri="{BB962C8B-B14F-4D97-AF65-F5344CB8AC3E}">
        <p14:creationId xmlns:p14="http://schemas.microsoft.com/office/powerpoint/2010/main" val="194509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871AF-2EA6-6260-D002-36E4039742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6B447C-4FED-1F66-E130-432AA8C00B56}"/>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9328DEFB-221B-8CB2-0DC8-48CA281EA533}"/>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4 Download Source Code</a:t>
            </a:r>
            <a:endParaRPr lang="en-US" sz="2000" b="1" dirty="0"/>
          </a:p>
        </p:txBody>
      </p:sp>
      <p:sp>
        <p:nvSpPr>
          <p:cNvPr id="7" name="Slide Number Placeholder 6">
            <a:extLst>
              <a:ext uri="{FF2B5EF4-FFF2-40B4-BE49-F238E27FC236}">
                <a16:creationId xmlns:a16="http://schemas.microsoft.com/office/drawing/2014/main" id="{1D9A3FAC-A5B1-BA2A-1DCD-77D188CBDFA9}"/>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8" name="TextBox 7">
            <a:extLst>
              <a:ext uri="{FF2B5EF4-FFF2-40B4-BE49-F238E27FC236}">
                <a16:creationId xmlns:a16="http://schemas.microsoft.com/office/drawing/2014/main" id="{CA869323-B1C4-1AFB-1280-96C0467ED333}"/>
              </a:ext>
            </a:extLst>
          </p:cNvPr>
          <p:cNvSpPr txBox="1"/>
          <p:nvPr/>
        </p:nvSpPr>
        <p:spPr>
          <a:xfrm>
            <a:off x="208520" y="1603631"/>
            <a:ext cx="2101857" cy="41601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altLang="zh-CN" sz="1600" dirty="0">
                <a:latin typeface="Arial" panose="020B0604020202020204" pitchFamily="34" charset="0"/>
                <a:ea typeface="等线" panose="02010600030101010101" pitchFamily="2" charset="-122"/>
                <a:cs typeface="Arial" panose="020B0604020202020204" pitchFamily="34" charset="0"/>
              </a:rPr>
              <a:t>Google Drive Link</a:t>
            </a:r>
            <a:endParaRPr lang="en-US" sz="1600" dirty="0">
              <a:solidFill>
                <a:srgbClr val="FF0000"/>
              </a:solidFill>
              <a:latin typeface="Arial" panose="020B0604020202020204" pitchFamily="34" charset="0"/>
              <a:ea typeface="等线" panose="02010600030101010101" pitchFamily="2" charset="-122"/>
              <a:cs typeface="Arial" panose="020B0604020202020204" pitchFamily="34" charset="0"/>
            </a:endParaRPr>
          </a:p>
        </p:txBody>
      </p:sp>
      <p:sp>
        <p:nvSpPr>
          <p:cNvPr id="9" name="TextBox 8">
            <a:hlinkClick r:id="rId2"/>
            <a:extLst>
              <a:ext uri="{FF2B5EF4-FFF2-40B4-BE49-F238E27FC236}">
                <a16:creationId xmlns:a16="http://schemas.microsoft.com/office/drawing/2014/main" id="{BA3057E1-9CFF-BB0A-5474-518B7B063CC7}"/>
              </a:ext>
            </a:extLst>
          </p:cNvPr>
          <p:cNvSpPr txBox="1">
            <a:spLocks/>
          </p:cNvSpPr>
          <p:nvPr/>
        </p:nvSpPr>
        <p:spPr>
          <a:xfrm>
            <a:off x="297021" y="2425367"/>
            <a:ext cx="4659630" cy="646331"/>
          </a:xfrm>
          <a:prstGeom prst="rect">
            <a:avLst/>
          </a:prstGeom>
          <a:noFill/>
        </p:spPr>
        <p:txBody>
          <a:bodyPr wrap="square" rtlCol="0">
            <a:spAutoFit/>
          </a:bodyPr>
          <a:lstStyle/>
          <a:p>
            <a:r>
              <a:rPr lang="en-US" u="sng" dirty="0">
                <a:solidFill>
                  <a:schemeClr val="accent1">
                    <a:lumMod val="60000"/>
                    <a:lumOff val="40000"/>
                  </a:schemeClr>
                </a:solidFill>
                <a:hlinkClick r:id="rId3"/>
              </a:rPr>
              <a:t>https://drive.google.com/file/d/1a3NcdvuK-aEz1CZiBiajPYCWUiWINM_Y/view?usp=sharin</a:t>
            </a:r>
            <a:r>
              <a:rPr lang="en-US" u="sng" dirty="0">
                <a:solidFill>
                  <a:schemeClr val="accent1">
                    <a:lumMod val="60000"/>
                    <a:lumOff val="40000"/>
                  </a:schemeClr>
                </a:solidFill>
              </a:rPr>
              <a:t>g</a:t>
            </a:r>
          </a:p>
        </p:txBody>
      </p:sp>
      <p:pic>
        <p:nvPicPr>
          <p:cNvPr id="5" name="Picture 4" descr="A qr code with black squares&#10;&#10;AI-generated content may be incorrect.">
            <a:extLst>
              <a:ext uri="{FF2B5EF4-FFF2-40B4-BE49-F238E27FC236}">
                <a16:creationId xmlns:a16="http://schemas.microsoft.com/office/drawing/2014/main" id="{59BB6ECB-0904-A64A-069C-16BE4B19F6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660" y="909320"/>
            <a:ext cx="3261360" cy="3261360"/>
          </a:xfrm>
          <a:prstGeom prst="rect">
            <a:avLst/>
          </a:prstGeom>
        </p:spPr>
      </p:pic>
    </p:spTree>
    <p:extLst>
      <p:ext uri="{BB962C8B-B14F-4D97-AF65-F5344CB8AC3E}">
        <p14:creationId xmlns:p14="http://schemas.microsoft.com/office/powerpoint/2010/main" val="184822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DF458-3B13-3A6D-7E9A-9D2A8A7B03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FB5FF2-BBCE-CC69-685D-248ED67ADC1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A0E0B01-EB16-BE34-8251-F408DC91FFED}"/>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–Open the downloaded project</a:t>
            </a:r>
          </a:p>
        </p:txBody>
      </p:sp>
      <p:sp>
        <p:nvSpPr>
          <p:cNvPr id="7" name="Slide Number Placeholder 6">
            <a:extLst>
              <a:ext uri="{FF2B5EF4-FFF2-40B4-BE49-F238E27FC236}">
                <a16:creationId xmlns:a16="http://schemas.microsoft.com/office/drawing/2014/main" id="{A01ED4C5-D42D-A358-A65C-0E83C2528DD9}"/>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8" name="TextBox 7">
            <a:extLst>
              <a:ext uri="{FF2B5EF4-FFF2-40B4-BE49-F238E27FC236}">
                <a16:creationId xmlns:a16="http://schemas.microsoft.com/office/drawing/2014/main" id="{A71393DE-BEDC-C800-1A7D-97CBBD1547CA}"/>
              </a:ext>
            </a:extLst>
          </p:cNvPr>
          <p:cNvSpPr txBox="1"/>
          <p:nvPr/>
        </p:nvSpPr>
        <p:spPr>
          <a:xfrm>
            <a:off x="240014" y="1049010"/>
            <a:ext cx="8656336" cy="115467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a:t>
            </a:r>
            <a:r>
              <a:rPr lang="en-US" altLang="zh-CN" sz="1600" dirty="0">
                <a:latin typeface="Arial" panose="020B0604020202020204" pitchFamily="34" charset="0"/>
                <a:ea typeface="等线" panose="02010600030101010101" pitchFamily="2" charset="-122"/>
                <a:cs typeface="Arial" panose="020B0604020202020204" pitchFamily="34" charset="0"/>
              </a:rPr>
              <a:t>Launch </a:t>
            </a:r>
            <a:r>
              <a:rPr lang="en-US" altLang="zh-CN" sz="1600" dirty="0" err="1">
                <a:latin typeface="Arial" panose="020B0604020202020204" pitchFamily="34" charset="0"/>
                <a:ea typeface="等线" panose="02010600030101010101" pitchFamily="2" charset="-122"/>
                <a:cs typeface="Arial" panose="020B0604020202020204" pitchFamily="34" charset="0"/>
              </a:rPr>
              <a:t>VSCode</a:t>
            </a:r>
            <a:endParaRPr lang="en-US" altLang="zh-CN" sz="1600" dirty="0">
              <a:latin typeface="Arial" panose="020B0604020202020204" pitchFamily="34" charset="0"/>
              <a:ea typeface="等线"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Open the folder where you extract the project code.</a:t>
            </a: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3: Ensure the </a:t>
            </a:r>
            <a:r>
              <a:rPr lang="en-US" sz="1600" dirty="0" err="1">
                <a:latin typeface="Arial" panose="020B0604020202020204" pitchFamily="34" charset="0"/>
                <a:ea typeface="等线" panose="02010600030101010101" pitchFamily="2" charset="-122"/>
                <a:cs typeface="Arial" panose="020B0604020202020204" pitchFamily="34" charset="0"/>
              </a:rPr>
              <a:t>Platformio</a:t>
            </a:r>
            <a:r>
              <a:rPr lang="en-US" sz="1600" dirty="0">
                <a:latin typeface="Arial" panose="020B0604020202020204" pitchFamily="34" charset="0"/>
                <a:ea typeface="等线" panose="02010600030101010101" pitchFamily="2" charset="-122"/>
                <a:cs typeface="Arial" panose="020B0604020202020204" pitchFamily="34" charset="0"/>
              </a:rPr>
              <a:t> environment is activated. Simply double click a code file.</a:t>
            </a:r>
          </a:p>
        </p:txBody>
      </p:sp>
      <p:pic>
        <p:nvPicPr>
          <p:cNvPr id="13" name="Picture 12" descr="A screenshot of a computer&#10;&#10;AI-generated content may be incorrect.">
            <a:extLst>
              <a:ext uri="{FF2B5EF4-FFF2-40B4-BE49-F238E27FC236}">
                <a16:creationId xmlns:a16="http://schemas.microsoft.com/office/drawing/2014/main" id="{27F6DBD8-4670-B855-5F67-2AB2399E4536}"/>
              </a:ext>
            </a:extLst>
          </p:cNvPr>
          <p:cNvPicPr>
            <a:picLocks noChangeAspect="1"/>
          </p:cNvPicPr>
          <p:nvPr/>
        </p:nvPicPr>
        <p:blipFill>
          <a:blip r:embed="rId2" cstate="print">
            <a:extLst>
              <a:ext uri="{28A0092B-C50C-407E-A947-70E740481C1C}">
                <a14:useLocalDpi xmlns:a14="http://schemas.microsoft.com/office/drawing/2010/main" val="0"/>
              </a:ext>
            </a:extLst>
          </a:blip>
          <a:srcRect r="24701" b="4537"/>
          <a:stretch>
            <a:fillRect/>
          </a:stretch>
        </p:blipFill>
        <p:spPr>
          <a:xfrm>
            <a:off x="354330" y="2314575"/>
            <a:ext cx="3844290" cy="3046096"/>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481DDA8E-49DF-8FBF-3962-0FA674718C2B}"/>
              </a:ext>
            </a:extLst>
          </p:cNvPr>
          <p:cNvPicPr>
            <a:picLocks noChangeAspect="1"/>
          </p:cNvPicPr>
          <p:nvPr/>
        </p:nvPicPr>
        <p:blipFill>
          <a:blip r:embed="rId3" cstate="print">
            <a:extLst>
              <a:ext uri="{28A0092B-C50C-407E-A947-70E740481C1C}">
                <a14:useLocalDpi xmlns:a14="http://schemas.microsoft.com/office/drawing/2010/main" val="0"/>
              </a:ext>
            </a:extLst>
          </a:blip>
          <a:srcRect l="25008"/>
          <a:stretch>
            <a:fillRect/>
          </a:stretch>
        </p:blipFill>
        <p:spPr>
          <a:xfrm>
            <a:off x="4850130" y="2314575"/>
            <a:ext cx="3878580" cy="3087052"/>
          </a:xfrm>
          <a:prstGeom prst="rect">
            <a:avLst/>
          </a:prstGeom>
        </p:spPr>
      </p:pic>
      <p:sp>
        <p:nvSpPr>
          <p:cNvPr id="17" name="Rectangle: Rounded Corners 16">
            <a:extLst>
              <a:ext uri="{FF2B5EF4-FFF2-40B4-BE49-F238E27FC236}">
                <a16:creationId xmlns:a16="http://schemas.microsoft.com/office/drawing/2014/main" id="{5A9C781A-6B6B-2FCF-8ECA-B9354C6F20F6}"/>
              </a:ext>
            </a:extLst>
          </p:cNvPr>
          <p:cNvSpPr/>
          <p:nvPr/>
        </p:nvSpPr>
        <p:spPr>
          <a:xfrm>
            <a:off x="636270" y="3158490"/>
            <a:ext cx="1489710" cy="3009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617CDCC-BA9A-7DAD-793D-6CBF736DFD13}"/>
              </a:ext>
            </a:extLst>
          </p:cNvPr>
          <p:cNvCxnSpPr/>
          <p:nvPr/>
        </p:nvCxnSpPr>
        <p:spPr>
          <a:xfrm flipH="1">
            <a:off x="1706880" y="2857500"/>
            <a:ext cx="121920" cy="266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6241FB9-5EF3-5843-1E2C-EA76E685ED62}"/>
              </a:ext>
            </a:extLst>
          </p:cNvPr>
          <p:cNvSpPr/>
          <p:nvPr/>
        </p:nvSpPr>
        <p:spPr>
          <a:xfrm>
            <a:off x="7239000" y="5227320"/>
            <a:ext cx="849630" cy="22013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BF4ADE9-3B54-1531-89BC-9F9AA8A4471D}"/>
              </a:ext>
            </a:extLst>
          </p:cNvPr>
          <p:cNvCxnSpPr>
            <a:cxnSpLocks/>
          </p:cNvCxnSpPr>
          <p:nvPr/>
        </p:nvCxnSpPr>
        <p:spPr>
          <a:xfrm flipH="1">
            <a:off x="7602855" y="4914793"/>
            <a:ext cx="121920" cy="266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786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83230-7692-DB8E-CF3D-1A640A02FA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D1513A-DDC8-2EFA-A393-FDD2C9922759}"/>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6DAA5EA-D66D-2DEC-D1EF-60679527B1F7}"/>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1 M</a:t>
            </a:r>
            <a:r>
              <a:rPr lang="en-US" altLang="zh-CN" sz="2000" b="1" dirty="0">
                <a:solidFill>
                  <a:srgbClr val="FF0000"/>
                </a:solidFill>
              </a:rPr>
              <a:t>odify the Configuration File</a:t>
            </a:r>
            <a:endParaRPr lang="en-US" sz="2000" b="1" dirty="0">
              <a:solidFill>
                <a:srgbClr val="FF0000"/>
              </a:solidFill>
            </a:endParaRPr>
          </a:p>
        </p:txBody>
      </p:sp>
      <p:sp>
        <p:nvSpPr>
          <p:cNvPr id="7" name="Slide Number Placeholder 6">
            <a:extLst>
              <a:ext uri="{FF2B5EF4-FFF2-40B4-BE49-F238E27FC236}">
                <a16:creationId xmlns:a16="http://schemas.microsoft.com/office/drawing/2014/main" id="{6902F808-E3B3-75D8-12AE-F1D8BC66B5E4}"/>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2" name="TextBox 1">
            <a:extLst>
              <a:ext uri="{FF2B5EF4-FFF2-40B4-BE49-F238E27FC236}">
                <a16:creationId xmlns:a16="http://schemas.microsoft.com/office/drawing/2014/main" id="{AB68C1A0-61B6-7C15-5B3B-7885BB5B6E9D}"/>
              </a:ext>
            </a:extLst>
          </p:cNvPr>
          <p:cNvSpPr txBox="1"/>
          <p:nvPr/>
        </p:nvSpPr>
        <p:spPr>
          <a:xfrm>
            <a:off x="240014" y="1049010"/>
            <a:ext cx="8656336" cy="157017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Navigate to the ‘</a:t>
            </a:r>
            <a:r>
              <a:rPr lang="en-US" sz="1600" dirty="0" err="1">
                <a:latin typeface="Arial" panose="020B0604020202020204" pitchFamily="34" charset="0"/>
                <a:ea typeface="等线" panose="02010600030101010101" pitchFamily="2" charset="-122"/>
                <a:cs typeface="Arial" panose="020B0604020202020204" pitchFamily="34" charset="0"/>
              </a:rPr>
              <a:t>src</a:t>
            </a:r>
            <a:r>
              <a:rPr 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folder, double click the ‘config.hpp’.</a:t>
            </a: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 Modify the ‘NODE_ID’ and ‘</a:t>
            </a:r>
            <a:r>
              <a:rPr lang="en-US" dirty="0"/>
              <a:t>MQTT_CLIENT_ID</a:t>
            </a:r>
            <a:r>
              <a:rPr lang="en-US" sz="1600" dirty="0">
                <a:latin typeface="Arial" panose="020B0604020202020204" pitchFamily="34" charset="0"/>
                <a:ea typeface="等线" panose="02010600030101010101" pitchFamily="2" charset="-122"/>
                <a:cs typeface="Arial" panose="020B0604020202020204" pitchFamily="34" charset="0"/>
              </a:rPr>
              <a:t>’ to </a:t>
            </a:r>
            <a:r>
              <a:rPr lang="en-US" altLang="zh-CN" sz="1600" dirty="0">
                <a:latin typeface="Arial" panose="020B0604020202020204" pitchFamily="34" charset="0"/>
                <a:ea typeface="等线" panose="02010600030101010101" pitchFamily="2" charset="-122"/>
                <a:cs typeface="Arial" panose="020B0604020202020204" pitchFamily="34" charset="0"/>
              </a:rPr>
              <a:t>the one corresponding to your group number. For example, group 1 Please use NODE_ID 1 and MQTT_CLIENT_ID “LEAFNODE1”, and ensure the others are commented.</a:t>
            </a:r>
            <a:endParaRPr lang="en-US" sz="1600" dirty="0">
              <a:latin typeface="Arial" panose="020B0604020202020204" pitchFamily="34" charset="0"/>
              <a:ea typeface="等线" panose="02010600030101010101" pitchFamily="2" charset="-122"/>
              <a:cs typeface="Arial" panose="020B0604020202020204"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5055F1D5-0DDC-BE20-C785-7F11921F7E88}"/>
              </a:ext>
            </a:extLst>
          </p:cNvPr>
          <p:cNvPicPr>
            <a:picLocks noChangeAspect="1"/>
          </p:cNvPicPr>
          <p:nvPr/>
        </p:nvPicPr>
        <p:blipFill>
          <a:blip r:embed="rId2">
            <a:extLst>
              <a:ext uri="{28A0092B-C50C-407E-A947-70E740481C1C}">
                <a14:useLocalDpi xmlns:a14="http://schemas.microsoft.com/office/drawing/2010/main" val="0"/>
              </a:ext>
            </a:extLst>
          </a:blip>
          <a:srcRect r="62444"/>
          <a:stretch>
            <a:fillRect/>
          </a:stretch>
        </p:blipFill>
        <p:spPr>
          <a:xfrm>
            <a:off x="628650" y="2664903"/>
            <a:ext cx="2782742" cy="2723809"/>
          </a:xfrm>
          <a:prstGeom prst="rect">
            <a:avLst/>
          </a:prstGeom>
        </p:spPr>
      </p:pic>
      <p:pic>
        <p:nvPicPr>
          <p:cNvPr id="10" name="Picture 9" descr="A screenshot of a computer code&#10;&#10;AI-generated content may be incorrect.">
            <a:extLst>
              <a:ext uri="{FF2B5EF4-FFF2-40B4-BE49-F238E27FC236}">
                <a16:creationId xmlns:a16="http://schemas.microsoft.com/office/drawing/2014/main" id="{018F1099-A9E0-5A7B-EB58-353C4B53C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668" y="2664903"/>
            <a:ext cx="4987973" cy="2723808"/>
          </a:xfrm>
          <a:prstGeom prst="rect">
            <a:avLst/>
          </a:prstGeom>
        </p:spPr>
      </p:pic>
    </p:spTree>
    <p:extLst>
      <p:ext uri="{BB962C8B-B14F-4D97-AF65-F5344CB8AC3E}">
        <p14:creationId xmlns:p14="http://schemas.microsoft.com/office/powerpoint/2010/main" val="169865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52F20-7C76-9102-F352-7BA4BBA198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09FA30-0D3E-2B4A-2569-AE784DFDBA74}"/>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F63D5F75-C5F5-8E9D-0D9B-388AF0F6DBF1}"/>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2 Complete the Sensing Function</a:t>
            </a:r>
          </a:p>
        </p:txBody>
      </p:sp>
      <p:sp>
        <p:nvSpPr>
          <p:cNvPr id="7" name="Slide Number Placeholder 6">
            <a:extLst>
              <a:ext uri="{FF2B5EF4-FFF2-40B4-BE49-F238E27FC236}">
                <a16:creationId xmlns:a16="http://schemas.microsoft.com/office/drawing/2014/main" id="{45F92049-D188-75C3-7DB0-D164C9AECDE1}"/>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
        <p:nvSpPr>
          <p:cNvPr id="2" name="TextBox 1">
            <a:extLst>
              <a:ext uri="{FF2B5EF4-FFF2-40B4-BE49-F238E27FC236}">
                <a16:creationId xmlns:a16="http://schemas.microsoft.com/office/drawing/2014/main" id="{81FFE20F-13D2-D272-2662-B572B900815D}"/>
              </a:ext>
            </a:extLst>
          </p:cNvPr>
          <p:cNvSpPr txBox="1"/>
          <p:nvPr/>
        </p:nvSpPr>
        <p:spPr>
          <a:xfrm>
            <a:off x="138112" y="934811"/>
            <a:ext cx="8903986" cy="3462999"/>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Navigate to the ‘</a:t>
            </a:r>
            <a:r>
              <a:rPr lang="en-US" sz="1600" b="1" dirty="0" err="1">
                <a:latin typeface="Arial" panose="020B0604020202020204" pitchFamily="34" charset="0"/>
                <a:ea typeface="等线" panose="02010600030101010101" pitchFamily="2" charset="-122"/>
                <a:cs typeface="Arial" panose="020B0604020202020204" pitchFamily="34" charset="0"/>
              </a:rPr>
              <a:t>src</a:t>
            </a:r>
            <a:r>
              <a:rPr 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folder, double click the ‘</a:t>
            </a:r>
            <a:r>
              <a:rPr lang="en-US" altLang="zh-CN" sz="1600" b="1" dirty="0">
                <a:latin typeface="Arial" panose="020B0604020202020204" pitchFamily="34" charset="0"/>
                <a:ea typeface="等线" panose="02010600030101010101" pitchFamily="2" charset="-122"/>
                <a:cs typeface="Arial" panose="020B0604020202020204" pitchFamily="34" charset="0"/>
              </a:rPr>
              <a:t>sensing.cpp</a:t>
            </a:r>
            <a:r>
              <a:rPr lang="en-US" altLang="zh-CN" sz="1600" dirty="0">
                <a:latin typeface="Arial" panose="020B0604020202020204" pitchFamily="34" charset="0"/>
                <a:ea typeface="等线" panose="02010600030101010101" pitchFamily="2" charset="-122"/>
                <a:cs typeface="Arial" panose="020B0604020202020204" pitchFamily="34" charset="0"/>
              </a:rPr>
              <a:t>’, go the </a:t>
            </a:r>
            <a:r>
              <a:rPr lang="en-US" altLang="zh-CN" sz="1600" dirty="0" err="1">
                <a:latin typeface="Arial" panose="020B0604020202020204" pitchFamily="34" charset="0"/>
                <a:ea typeface="等线" panose="02010600030101010101" pitchFamily="2" charset="-122"/>
                <a:cs typeface="Arial" panose="020B0604020202020204" pitchFamily="34" charset="0"/>
              </a:rPr>
              <a:t>the</a:t>
            </a:r>
            <a:r>
              <a:rPr lang="en-US" altLang="zh-CN" sz="1600" dirty="0">
                <a:latin typeface="Arial" panose="020B0604020202020204" pitchFamily="34" charset="0"/>
                <a:ea typeface="等线" panose="02010600030101010101" pitchFamily="2" charset="-122"/>
                <a:cs typeface="Arial" panose="020B0604020202020204" pitchFamily="34" charset="0"/>
              </a:rPr>
              <a:t> ‘</a:t>
            </a:r>
            <a:r>
              <a:rPr lang="en-US" altLang="zh-CN" sz="1600" b="1" dirty="0" err="1">
                <a:latin typeface="Arial" panose="020B0604020202020204" pitchFamily="34" charset="0"/>
                <a:ea typeface="等线" panose="02010600030101010101" pitchFamily="2" charset="-122"/>
                <a:cs typeface="Arial" panose="020B0604020202020204" pitchFamily="34" charset="0"/>
              </a:rPr>
              <a:t>sensing_sample_once</a:t>
            </a:r>
            <a:r>
              <a:rPr lang="en-US" altLang="zh-CN" sz="1600" dirty="0">
                <a:latin typeface="Arial" panose="020B0604020202020204" pitchFamily="34" charset="0"/>
                <a:ea typeface="等线" panose="02010600030101010101" pitchFamily="2" charset="-122"/>
                <a:cs typeface="Arial" panose="020B0604020202020204" pitchFamily="34" charset="0"/>
              </a:rPr>
              <a:t>’.</a:t>
            </a:r>
          </a:p>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 Complete the part marked in red</a:t>
            </a:r>
          </a:p>
          <a:p>
            <a:pPr marL="742950" lvl="1"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Use the function from </a:t>
            </a:r>
            <a:r>
              <a:rPr lang="en-US" sz="1600" b="1" dirty="0">
                <a:latin typeface="Arial" panose="020B0604020202020204" pitchFamily="34" charset="0"/>
                <a:ea typeface="等线" panose="02010600030101010101" pitchFamily="2" charset="-122"/>
                <a:cs typeface="Arial" panose="020B0604020202020204" pitchFamily="34" charset="0"/>
              </a:rPr>
              <a:t>mpu6050.hpp/</a:t>
            </a:r>
            <a:r>
              <a:rPr lang="en-US" sz="1600" b="1" dirty="0" err="1">
                <a:latin typeface="Arial" panose="020B0604020202020204" pitchFamily="34" charset="0"/>
                <a:ea typeface="等线" panose="02010600030101010101" pitchFamily="2" charset="-122"/>
                <a:cs typeface="Arial" panose="020B0604020202020204" pitchFamily="34" charset="0"/>
              </a:rPr>
              <a:t>cpp</a:t>
            </a:r>
            <a:r>
              <a:rPr lang="en-US" sz="1600" b="1" dirty="0">
                <a:latin typeface="Arial" panose="020B0604020202020204" pitchFamily="34" charset="0"/>
                <a:ea typeface="等线" panose="02010600030101010101" pitchFamily="2" charset="-122"/>
                <a:cs typeface="Arial" panose="020B0604020202020204" pitchFamily="34" charset="0"/>
              </a:rPr>
              <a:t> </a:t>
            </a:r>
            <a:r>
              <a:rPr lang="en-US" sz="1600" dirty="0">
                <a:latin typeface="Arial" panose="020B0604020202020204" pitchFamily="34" charset="0"/>
                <a:ea typeface="等线" panose="02010600030101010101" pitchFamily="2" charset="-122"/>
                <a:cs typeface="Arial" panose="020B0604020202020204" pitchFamily="34" charset="0"/>
              </a:rPr>
              <a:t>to get </a:t>
            </a:r>
            <a:r>
              <a:rPr lang="en-US" sz="1600" b="1" dirty="0">
                <a:latin typeface="Arial" panose="020B0604020202020204" pitchFamily="34" charset="0"/>
                <a:ea typeface="等线" panose="02010600030101010101" pitchFamily="2" charset="-122"/>
                <a:cs typeface="Arial" panose="020B0604020202020204" pitchFamily="34" charset="0"/>
              </a:rPr>
              <a:t>ax ay </a:t>
            </a:r>
            <a:r>
              <a:rPr lang="en-US" sz="1600" b="1" dirty="0" err="1">
                <a:latin typeface="Arial" panose="020B0604020202020204" pitchFamily="34" charset="0"/>
                <a:ea typeface="等线" panose="02010600030101010101" pitchFamily="2" charset="-122"/>
                <a:cs typeface="Arial" panose="020B0604020202020204" pitchFamily="34" charset="0"/>
              </a:rPr>
              <a:t>az</a:t>
            </a:r>
            <a:r>
              <a:rPr lang="en-US" sz="1600" b="1" dirty="0">
                <a:latin typeface="Arial" panose="020B0604020202020204" pitchFamily="34" charset="0"/>
                <a:ea typeface="等线" panose="02010600030101010101" pitchFamily="2" charset="-122"/>
                <a:cs typeface="Arial" panose="020B0604020202020204" pitchFamily="34" charset="0"/>
              </a:rPr>
              <a:t> </a:t>
            </a:r>
            <a:r>
              <a:rPr lang="en-US" sz="1600" dirty="0">
                <a:latin typeface="Arial" panose="020B0604020202020204" pitchFamily="34" charset="0"/>
                <a:ea typeface="等线" panose="02010600030101010101" pitchFamily="2" charset="-122"/>
                <a:cs typeface="Arial" panose="020B0604020202020204" pitchFamily="34" charset="0"/>
              </a:rPr>
              <a:t>(</a:t>
            </a:r>
            <a:r>
              <a:rPr lang="en-US" sz="1600" b="1" dirty="0">
                <a:latin typeface="Arial" panose="020B0604020202020204" pitchFamily="34" charset="0"/>
                <a:ea typeface="等线" panose="02010600030101010101" pitchFamily="2" charset="-122"/>
                <a:cs typeface="Arial" panose="020B0604020202020204" pitchFamily="34" charset="0"/>
              </a:rPr>
              <a:t>raw</a:t>
            </a:r>
            <a:r>
              <a:rPr lang="en-US" sz="1600" dirty="0">
                <a:latin typeface="Arial" panose="020B0604020202020204" pitchFamily="34" charset="0"/>
                <a:ea typeface="等线" panose="02010600030101010101" pitchFamily="2" charset="-122"/>
                <a:cs typeface="Arial" panose="020B0604020202020204" pitchFamily="34" charset="0"/>
              </a:rPr>
              <a:t> data)</a:t>
            </a:r>
          </a:p>
          <a:p>
            <a:pPr marL="742950" lvl="1"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Convert the data with unit of ‘</a:t>
            </a:r>
            <a:r>
              <a:rPr lang="en-US" sz="1600" b="1" dirty="0">
                <a:latin typeface="Arial" panose="020B0604020202020204" pitchFamily="34" charset="0"/>
                <a:ea typeface="等线" panose="02010600030101010101" pitchFamily="2" charset="-122"/>
                <a:cs typeface="Arial" panose="020B0604020202020204" pitchFamily="34" charset="0"/>
              </a:rPr>
              <a:t>g</a:t>
            </a:r>
            <a:r>
              <a:rPr lang="en-US" sz="1600" dirty="0">
                <a:latin typeface="Arial" panose="020B0604020202020204" pitchFamily="34" charset="0"/>
                <a:ea typeface="等线" panose="02010600030101010101" pitchFamily="2" charset="-122"/>
                <a:cs typeface="Arial" panose="020B0604020202020204" pitchFamily="34" charset="0"/>
              </a:rPr>
              <a:t>’ &amp; calibrate the data by ‘</a:t>
            </a:r>
            <a:r>
              <a:rPr lang="en-US" sz="1600" b="1" dirty="0" err="1">
                <a:latin typeface="Arial" panose="020B0604020202020204" pitchFamily="34" charset="0"/>
                <a:ea typeface="等线" panose="02010600030101010101" pitchFamily="2" charset="-122"/>
                <a:cs typeface="Arial" panose="020B0604020202020204" pitchFamily="34" charset="0"/>
              </a:rPr>
              <a:t>cali_scale_x</a:t>
            </a:r>
            <a:r>
              <a:rPr lang="en-US" sz="1600" b="1" dirty="0">
                <a:latin typeface="Arial" panose="020B0604020202020204" pitchFamily="34" charset="0"/>
                <a:ea typeface="等线" panose="02010600030101010101" pitchFamily="2" charset="-122"/>
                <a:cs typeface="Arial" panose="020B0604020202020204" pitchFamily="34" charset="0"/>
              </a:rPr>
              <a:t>/ </a:t>
            </a:r>
            <a:r>
              <a:rPr lang="en-US" sz="1600" b="1" dirty="0" err="1">
                <a:latin typeface="Arial" panose="020B0604020202020204" pitchFamily="34" charset="0"/>
                <a:ea typeface="等线" panose="02010600030101010101" pitchFamily="2" charset="-122"/>
                <a:cs typeface="Arial" panose="020B0604020202020204" pitchFamily="34" charset="0"/>
              </a:rPr>
              <a:t>cali_scale_y</a:t>
            </a:r>
            <a:r>
              <a:rPr lang="en-US" sz="1600" b="1" dirty="0">
                <a:latin typeface="Arial" panose="020B0604020202020204" pitchFamily="34" charset="0"/>
                <a:ea typeface="等线" panose="02010600030101010101" pitchFamily="2" charset="-122"/>
                <a:cs typeface="Arial" panose="020B0604020202020204" pitchFamily="34" charset="0"/>
              </a:rPr>
              <a:t>/ </a:t>
            </a:r>
            <a:r>
              <a:rPr lang="en-US" sz="1600" b="1" dirty="0" err="1">
                <a:latin typeface="Arial" panose="020B0604020202020204" pitchFamily="34" charset="0"/>
                <a:ea typeface="等线" panose="02010600030101010101" pitchFamily="2" charset="-122"/>
                <a:cs typeface="Arial" panose="020B0604020202020204" pitchFamily="34" charset="0"/>
              </a:rPr>
              <a:t>cali_scale_z</a:t>
            </a:r>
            <a:r>
              <a:rPr lang="en-US" sz="1600" dirty="0">
                <a:latin typeface="Arial" panose="020B0604020202020204" pitchFamily="34" charset="0"/>
                <a:ea typeface="等线" panose="02010600030101010101" pitchFamily="2" charset="-122"/>
                <a:cs typeface="Arial" panose="020B0604020202020204" pitchFamily="34" charset="0"/>
              </a:rPr>
              <a:t>’. Refer to </a:t>
            </a:r>
            <a:r>
              <a:rPr lang="en-US" sz="1600" b="1" dirty="0">
                <a:latin typeface="Arial" panose="020B0604020202020204" pitchFamily="34" charset="0"/>
                <a:ea typeface="等线" panose="02010600030101010101" pitchFamily="2" charset="-122"/>
                <a:cs typeface="Arial" panose="020B0604020202020204" pitchFamily="34" charset="0"/>
              </a:rPr>
              <a:t>config.hpp/</a:t>
            </a:r>
            <a:r>
              <a:rPr lang="en-US" sz="1600" b="1" dirty="0" err="1">
                <a:latin typeface="Arial" panose="020B0604020202020204" pitchFamily="34" charset="0"/>
                <a:ea typeface="等线" panose="02010600030101010101" pitchFamily="2" charset="-122"/>
                <a:cs typeface="Arial" panose="020B0604020202020204" pitchFamily="34" charset="0"/>
              </a:rPr>
              <a:t>cpp</a:t>
            </a:r>
            <a:r>
              <a:rPr lang="en-US" sz="1600" dirty="0">
                <a:latin typeface="Arial" panose="020B0604020202020204" pitchFamily="34" charset="0"/>
                <a:ea typeface="等线" panose="02010600030101010101" pitchFamily="2" charset="-122"/>
                <a:cs typeface="Arial" panose="020B0604020202020204" pitchFamily="34" charset="0"/>
              </a:rPr>
              <a:t>. Hint: the sensor range is 2g, and the resolution is 16 bit.</a:t>
            </a:r>
          </a:p>
        </p:txBody>
      </p:sp>
      <p:pic>
        <p:nvPicPr>
          <p:cNvPr id="9" name="Picture 8" descr="A number and digits on a white background&#10;&#10;AI-generated content may be incorrect.">
            <a:extLst>
              <a:ext uri="{FF2B5EF4-FFF2-40B4-BE49-F238E27FC236}">
                <a16:creationId xmlns:a16="http://schemas.microsoft.com/office/drawing/2014/main" id="{29A39C1F-FF87-C239-E052-8281DA83C6BE}"/>
              </a:ext>
            </a:extLst>
          </p:cNvPr>
          <p:cNvPicPr>
            <a:picLocks noChangeAspect="1"/>
          </p:cNvPicPr>
          <p:nvPr/>
        </p:nvPicPr>
        <p:blipFill>
          <a:blip r:embed="rId2">
            <a:extLst>
              <a:ext uri="{28A0092B-C50C-407E-A947-70E740481C1C}">
                <a14:useLocalDpi xmlns:a14="http://schemas.microsoft.com/office/drawing/2010/main" val="0"/>
              </a:ext>
            </a:extLst>
          </a:blip>
          <a:srcRect l="14552"/>
          <a:stretch>
            <a:fillRect/>
          </a:stretch>
        </p:blipFill>
        <p:spPr>
          <a:xfrm>
            <a:off x="3114221" y="4397810"/>
            <a:ext cx="2564620" cy="1114047"/>
          </a:xfrm>
          <a:prstGeom prst="rect">
            <a:avLst/>
          </a:prstGeom>
        </p:spPr>
      </p:pic>
    </p:spTree>
    <p:extLst>
      <p:ext uri="{BB962C8B-B14F-4D97-AF65-F5344CB8AC3E}">
        <p14:creationId xmlns:p14="http://schemas.microsoft.com/office/powerpoint/2010/main" val="155075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C92F3-9307-4000-6F70-C62D0816F0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E8186F-8013-2220-633F-F791170519DB}"/>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FFF3DD98-6A2A-1654-7E12-33BA98C5DA9D}"/>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2 Complete the Sensing Function</a:t>
            </a:r>
          </a:p>
        </p:txBody>
      </p:sp>
      <p:sp>
        <p:nvSpPr>
          <p:cNvPr id="7" name="Slide Number Placeholder 6">
            <a:extLst>
              <a:ext uri="{FF2B5EF4-FFF2-40B4-BE49-F238E27FC236}">
                <a16:creationId xmlns:a16="http://schemas.microsoft.com/office/drawing/2014/main" id="{B2C9514B-60C6-820C-4849-9E3F0C1D9A73}"/>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5" name="Picture 4" descr="A screenshot of a computer program&#10;&#10;AI-generated content may be incorrect.">
            <a:extLst>
              <a:ext uri="{FF2B5EF4-FFF2-40B4-BE49-F238E27FC236}">
                <a16:creationId xmlns:a16="http://schemas.microsoft.com/office/drawing/2014/main" id="{B3C4F80C-FFBC-11B8-BA3B-A7A06EA97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69" y="1094115"/>
            <a:ext cx="7131269" cy="4556760"/>
          </a:xfrm>
          <a:prstGeom prst="rect">
            <a:avLst/>
          </a:prstGeom>
        </p:spPr>
      </p:pic>
    </p:spTree>
    <p:extLst>
      <p:ext uri="{BB962C8B-B14F-4D97-AF65-F5344CB8AC3E}">
        <p14:creationId xmlns:p14="http://schemas.microsoft.com/office/powerpoint/2010/main" val="215909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8F9BC-AF78-FECE-B987-386974FBB4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AFB8AA-1208-A607-738C-E1992D841B20}"/>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CC863B8-9958-2558-4BE5-D68FF83CA172}"/>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2 H</a:t>
            </a:r>
            <a:r>
              <a:rPr lang="en-US" altLang="zh-CN" sz="2000" b="1" dirty="0">
                <a:solidFill>
                  <a:srgbClr val="FF0000"/>
                </a:solidFill>
              </a:rPr>
              <a:t>ints</a:t>
            </a:r>
            <a:endParaRPr lang="en-US" sz="2000" b="1" dirty="0">
              <a:solidFill>
                <a:srgbClr val="FF0000"/>
              </a:solidFill>
            </a:endParaRPr>
          </a:p>
        </p:txBody>
      </p:sp>
      <p:sp>
        <p:nvSpPr>
          <p:cNvPr id="7" name="Slide Number Placeholder 6">
            <a:extLst>
              <a:ext uri="{FF2B5EF4-FFF2-40B4-BE49-F238E27FC236}">
                <a16:creationId xmlns:a16="http://schemas.microsoft.com/office/drawing/2014/main" id="{133AFB1D-0F67-8E63-A86B-50F071A8555C}"/>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2" name="TextBox 1">
            <a:extLst>
              <a:ext uri="{FF2B5EF4-FFF2-40B4-BE49-F238E27FC236}">
                <a16:creationId xmlns:a16="http://schemas.microsoft.com/office/drawing/2014/main" id="{701D1A9D-EF5D-AF8A-D536-7DAA06E852CE}"/>
              </a:ext>
            </a:extLst>
          </p:cNvPr>
          <p:cNvSpPr txBox="1"/>
          <p:nvPr/>
        </p:nvSpPr>
        <p:spPr>
          <a:xfrm>
            <a:off x="138112" y="934811"/>
            <a:ext cx="8903986" cy="395544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The ‘</a:t>
            </a:r>
            <a:r>
              <a:rPr lang="en-US" sz="1600" dirty="0" err="1">
                <a:latin typeface="Arial" panose="020B0604020202020204" pitchFamily="34" charset="0"/>
                <a:ea typeface="等线" panose="02010600030101010101" pitchFamily="2" charset="-122"/>
                <a:cs typeface="Arial" panose="020B0604020202020204" pitchFamily="34" charset="0"/>
              </a:rPr>
              <a:t>sensing_sample_once</a:t>
            </a:r>
            <a:r>
              <a:rPr lang="en-US" sz="1600" dirty="0">
                <a:latin typeface="Arial" panose="020B0604020202020204" pitchFamily="34" charset="0"/>
                <a:ea typeface="等线" panose="02010600030101010101" pitchFamily="2" charset="-122"/>
                <a:cs typeface="Arial" panose="020B0604020202020204" pitchFamily="34" charset="0"/>
              </a:rPr>
              <a:t>’: Variables ax, ay, </a:t>
            </a:r>
            <a:r>
              <a:rPr lang="en-US" sz="1600" dirty="0" err="1">
                <a:latin typeface="Arial" panose="020B0604020202020204" pitchFamily="34" charset="0"/>
                <a:ea typeface="等线" panose="02010600030101010101" pitchFamily="2" charset="-122"/>
                <a:cs typeface="Arial" panose="020B0604020202020204" pitchFamily="34" charset="0"/>
              </a:rPr>
              <a:t>az</a:t>
            </a:r>
            <a:r>
              <a:rPr lang="en-US" sz="1600" dirty="0">
                <a:latin typeface="Arial" panose="020B0604020202020204" pitchFamily="34" charset="0"/>
                <a:ea typeface="等线" panose="02010600030101010101" pitchFamily="2" charset="-122"/>
                <a:cs typeface="Arial" panose="020B0604020202020204" pitchFamily="34" charset="0"/>
              </a:rPr>
              <a:t> are already created. We need to find the function to read the data from the mpu6050. Please check mpu6050.hpp</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and</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sz="1600" dirty="0">
                <a:latin typeface="Arial" panose="020B0604020202020204" pitchFamily="34" charset="0"/>
                <a:ea typeface="等线" panose="02010600030101010101" pitchFamily="2" charset="-122"/>
                <a:cs typeface="Arial" panose="020B0604020202020204" pitchFamily="34" charset="0"/>
              </a:rPr>
              <a:t>mpu6050.cpp to find one useful function to do this.</a:t>
            </a:r>
          </a:p>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The mpu6050 range is by default 2g, also for this project. Variables, ax, ay, </a:t>
            </a:r>
            <a:r>
              <a:rPr lang="en-US" altLang="zh-CN" sz="1600" dirty="0" err="1">
                <a:latin typeface="Arial" panose="020B0604020202020204" pitchFamily="34" charset="0"/>
                <a:ea typeface="等线" panose="02010600030101010101" pitchFamily="2" charset="-122"/>
                <a:cs typeface="Arial" panose="020B0604020202020204" pitchFamily="34" charset="0"/>
              </a:rPr>
              <a:t>az</a:t>
            </a:r>
            <a:r>
              <a:rPr lang="en-US" altLang="zh-CN" sz="1600" dirty="0">
                <a:latin typeface="Arial" panose="020B0604020202020204" pitchFamily="34" charset="0"/>
                <a:ea typeface="等线" panose="02010600030101010101" pitchFamily="2" charset="-122"/>
                <a:cs typeface="Arial" panose="020B0604020202020204" pitchFamily="34" charset="0"/>
              </a:rPr>
              <a:t>, stand for raw data. But we need to convert the data from raw data to data with unit of g. Also, we want to calibrate the sensing. Hint: the range is by </a:t>
            </a:r>
            <a:r>
              <a:rPr lang="en-US" altLang="zh-CN" sz="1600" dirty="0" err="1">
                <a:latin typeface="Arial" panose="020B0604020202020204" pitchFamily="34" charset="0"/>
                <a:ea typeface="等线" panose="02010600030101010101" pitchFamily="2" charset="-122"/>
                <a:cs typeface="Arial" panose="020B0604020202020204" pitchFamily="34" charset="0"/>
              </a:rPr>
              <a:t>dault</a:t>
            </a:r>
            <a:r>
              <a:rPr lang="en-US" altLang="zh-CN" sz="1600" dirty="0">
                <a:latin typeface="Arial" panose="020B0604020202020204" pitchFamily="34" charset="0"/>
                <a:ea typeface="等线" panose="02010600030101010101" pitchFamily="2" charset="-122"/>
                <a:cs typeface="Arial" panose="020B0604020202020204" pitchFamily="34" charset="0"/>
              </a:rPr>
              <a:t> 2g, and we need to convert the data into values with unit of g. </a:t>
            </a:r>
            <a:r>
              <a:rPr lang="en-US" altLang="zh-CN" sz="1600" dirty="0" err="1">
                <a:solidFill>
                  <a:srgbClr val="FF0000"/>
                </a:solidFill>
                <a:latin typeface="Arial" panose="020B0604020202020204" pitchFamily="34" charset="0"/>
                <a:ea typeface="等线" panose="02010600030101010101" pitchFamily="2" charset="-122"/>
                <a:cs typeface="Arial" panose="020B0604020202020204" pitchFamily="34" charset="0"/>
              </a:rPr>
              <a:t>ax_g</a:t>
            </a:r>
            <a:r>
              <a:rPr lang="en-US" altLang="zh-CN" sz="1600" dirty="0">
                <a:solidFill>
                  <a:srgbClr val="FF0000"/>
                </a:solidFill>
                <a:latin typeface="Arial" panose="020B0604020202020204" pitchFamily="34" charset="0"/>
                <a:ea typeface="等线" panose="02010600030101010101" pitchFamily="2" charset="-122"/>
                <a:cs typeface="Arial" panose="020B0604020202020204" pitchFamily="34" charset="0"/>
              </a:rPr>
              <a:t>, </a:t>
            </a:r>
            <a:r>
              <a:rPr lang="en-US" altLang="zh-CN" sz="1600" dirty="0" err="1">
                <a:solidFill>
                  <a:srgbClr val="FF0000"/>
                </a:solidFill>
                <a:latin typeface="Arial" panose="020B0604020202020204" pitchFamily="34" charset="0"/>
                <a:ea typeface="等线" panose="02010600030101010101" pitchFamily="2" charset="-122"/>
                <a:cs typeface="Arial" panose="020B0604020202020204" pitchFamily="34" charset="0"/>
              </a:rPr>
              <a:t>ay_g</a:t>
            </a:r>
            <a:r>
              <a:rPr lang="en-US" altLang="zh-CN" sz="1600" dirty="0">
                <a:solidFill>
                  <a:srgbClr val="FF0000"/>
                </a:solidFill>
                <a:latin typeface="Arial" panose="020B0604020202020204" pitchFamily="34" charset="0"/>
                <a:ea typeface="等线" panose="02010600030101010101" pitchFamily="2" charset="-122"/>
                <a:cs typeface="Arial" panose="020B0604020202020204" pitchFamily="34" charset="0"/>
              </a:rPr>
              <a:t>, </a:t>
            </a:r>
            <a:r>
              <a:rPr lang="en-US" altLang="zh-CN" sz="1600" dirty="0" err="1">
                <a:solidFill>
                  <a:srgbClr val="FF0000"/>
                </a:solidFill>
                <a:latin typeface="Arial" panose="020B0604020202020204" pitchFamily="34" charset="0"/>
                <a:ea typeface="等线" panose="02010600030101010101" pitchFamily="2" charset="-122"/>
                <a:cs typeface="Arial" panose="020B0604020202020204" pitchFamily="34" charset="0"/>
              </a:rPr>
              <a:t>az_g</a:t>
            </a:r>
            <a:r>
              <a:rPr lang="en-US" altLang="zh-CN" sz="1600" dirty="0">
                <a:solidFill>
                  <a:srgbClr val="FF0000"/>
                </a:solidFill>
                <a:latin typeface="Arial" panose="020B0604020202020204" pitchFamily="34" charset="0"/>
                <a:ea typeface="等线" panose="02010600030101010101" pitchFamily="2" charset="-122"/>
                <a:cs typeface="Arial" panose="020B0604020202020204" pitchFamily="34" charset="0"/>
              </a:rPr>
              <a:t> = </a:t>
            </a:r>
            <a:r>
              <a:rPr lang="en-US" altLang="zh-CN" sz="1600" dirty="0" err="1">
                <a:solidFill>
                  <a:srgbClr val="FF0000"/>
                </a:solidFill>
                <a:latin typeface="Arial" panose="020B0604020202020204" pitchFamily="34" charset="0"/>
                <a:ea typeface="等线" panose="02010600030101010101" pitchFamily="2" charset="-122"/>
                <a:cs typeface="Arial" panose="020B0604020202020204" pitchFamily="34" charset="0"/>
              </a:rPr>
              <a:t>scalefactors</a:t>
            </a:r>
            <a:r>
              <a:rPr lang="en-US" altLang="zh-CN" sz="1600" dirty="0">
                <a:solidFill>
                  <a:srgbClr val="FF0000"/>
                </a:solidFill>
                <a:latin typeface="Arial" panose="020B0604020202020204" pitchFamily="34" charset="0"/>
                <a:ea typeface="等线" panose="02010600030101010101" pitchFamily="2" charset="-122"/>
                <a:cs typeface="Arial" panose="020B0604020202020204" pitchFamily="34" charset="0"/>
              </a:rPr>
              <a:t> * (raw value)/(2^(16)/4) = </a:t>
            </a:r>
            <a:r>
              <a:rPr lang="en-US" altLang="zh-CN" sz="1600" dirty="0" err="1">
                <a:solidFill>
                  <a:srgbClr val="FF0000"/>
                </a:solidFill>
                <a:latin typeface="Arial" panose="020B0604020202020204" pitchFamily="34" charset="0"/>
                <a:cs typeface="Arial" panose="020B0604020202020204" pitchFamily="34" charset="0"/>
              </a:rPr>
              <a:t>scalefactors</a:t>
            </a:r>
            <a:r>
              <a:rPr lang="en-US" altLang="zh-CN" sz="1600" dirty="0">
                <a:solidFill>
                  <a:srgbClr val="FF0000"/>
                </a:solidFill>
                <a:latin typeface="Arial" panose="020B0604020202020204" pitchFamily="34" charset="0"/>
                <a:cs typeface="Arial" panose="020B0604020202020204" pitchFamily="34" charset="0"/>
              </a:rPr>
              <a:t> * (raw value)/2^(14)</a:t>
            </a:r>
            <a:r>
              <a:rPr lang="en-US" altLang="zh-CN" sz="1600" dirty="0">
                <a:latin typeface="Arial" panose="020B0604020202020204" pitchFamily="34" charset="0"/>
                <a:cs typeface="Arial" panose="020B0604020202020204" pitchFamily="34" charset="0"/>
              </a:rPr>
              <a:t> . Note </a:t>
            </a:r>
            <a:r>
              <a:rPr lang="en-US" altLang="zh-CN" sz="1600" dirty="0" err="1">
                <a:solidFill>
                  <a:srgbClr val="FF0000"/>
                </a:solidFill>
                <a:latin typeface="Arial" panose="020B0604020202020204" pitchFamily="34" charset="0"/>
                <a:cs typeface="Arial" panose="020B0604020202020204" pitchFamily="34" charset="0"/>
              </a:rPr>
              <a:t>scalefactors</a:t>
            </a:r>
            <a:r>
              <a:rPr lang="en-US" altLang="zh-CN" sz="1600" dirty="0">
                <a:solidFill>
                  <a:srgbClr val="FF0000"/>
                </a:solidFill>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are defined in </a:t>
            </a:r>
            <a:r>
              <a:rPr lang="en-US" altLang="zh-CN" sz="1600" dirty="0">
                <a:solidFill>
                  <a:srgbClr val="FF0000"/>
                </a:solidFill>
                <a:latin typeface="Arial" panose="020B0604020202020204" pitchFamily="34" charset="0"/>
                <a:cs typeface="Arial" panose="020B0604020202020204" pitchFamily="34" charset="0"/>
              </a:rPr>
              <a:t>config.hpp/</a:t>
            </a:r>
            <a:r>
              <a:rPr lang="en-US" altLang="zh-CN" sz="1600" dirty="0" err="1">
                <a:solidFill>
                  <a:srgbClr val="FF0000"/>
                </a:solidFill>
                <a:latin typeface="Arial" panose="020B0604020202020204" pitchFamily="34" charset="0"/>
                <a:cs typeface="Arial" panose="020B0604020202020204" pitchFamily="34" charset="0"/>
              </a:rPr>
              <a:t>cpp</a:t>
            </a:r>
            <a:r>
              <a:rPr lang="en-US" altLang="zh-CN" sz="1600" dirty="0">
                <a:latin typeface="Arial" panose="020B0604020202020204" pitchFamily="34" charset="0"/>
                <a:cs typeface="Arial" panose="020B0604020202020204" pitchFamily="34" charset="0"/>
              </a:rPr>
              <a:t>.</a:t>
            </a:r>
            <a:endParaRPr lang="en-US" sz="1600" dirty="0">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597805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B415928-E14B-4FA9-98C4-162852F4E485}"/>
              </a:ext>
            </a:extLst>
          </p:cNvPr>
          <p:cNvSpPr txBox="1"/>
          <p:nvPr/>
        </p:nvSpPr>
        <p:spPr>
          <a:xfrm>
            <a:off x="138112" y="648900"/>
            <a:ext cx="510190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2 Programming – Compile and Upload Code</a:t>
            </a:r>
          </a:p>
        </p:txBody>
      </p:sp>
      <p:sp>
        <p:nvSpPr>
          <p:cNvPr id="13" name="TextBox 12">
            <a:extLst>
              <a:ext uri="{FF2B5EF4-FFF2-40B4-BE49-F238E27FC236}">
                <a16:creationId xmlns:a16="http://schemas.microsoft.com/office/drawing/2014/main" id="{D1A095C4-D45E-44B8-9702-1627CC6047D7}"/>
              </a:ext>
            </a:extLst>
          </p:cNvPr>
          <p:cNvSpPr txBox="1"/>
          <p:nvPr/>
        </p:nvSpPr>
        <p:spPr>
          <a:xfrm>
            <a:off x="455727" y="1049010"/>
            <a:ext cx="8419033" cy="4781117"/>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1600">
                <a:effectLst/>
                <a:latin typeface="Arial" panose="020B0604020202020204" pitchFamily="34" charset="0"/>
                <a:ea typeface="等线" panose="02010600030101010101" pitchFamily="2" charset="-122"/>
                <a:cs typeface="Arial" panose="020B0604020202020204" pitchFamily="34" charset="0"/>
              </a:defRPr>
            </a:lvl1pPr>
            <a:lvl2pPr marL="800100" lvl="1" indent="-342900">
              <a:lnSpc>
                <a:spcPct val="107000"/>
              </a:lnSpc>
              <a:buFont typeface="Wingdings" panose="05000000000000000000" pitchFamily="2" charset="2"/>
              <a:buChar char="§"/>
              <a:defRPr sz="1600">
                <a:effectLst/>
                <a:latin typeface="Arial" panose="020B0604020202020204" pitchFamily="34" charset="0"/>
                <a:ea typeface="等线" panose="02010600030101010101" pitchFamily="2" charset="-122"/>
                <a:cs typeface="Arial" panose="020B0604020202020204" pitchFamily="34" charset="0"/>
              </a:defRPr>
            </a:lvl2pPr>
          </a:lstStyle>
          <a:p>
            <a:pPr marL="0" indent="0">
              <a:buNone/>
            </a:pPr>
            <a:r>
              <a:rPr lang="en-US" dirty="0"/>
              <a:t>1. Build and upload code for the main node</a:t>
            </a:r>
          </a:p>
          <a:p>
            <a:pPr lvl="1" indent="-285750"/>
            <a:r>
              <a:rPr lang="en-US" sz="1400" dirty="0">
                <a:effectLst/>
              </a:rPr>
              <a:t>Ensure you finished the tasks in previous slides</a:t>
            </a:r>
          </a:p>
          <a:p>
            <a:pPr lvl="1" indent="-285750"/>
            <a:r>
              <a:rPr lang="en-US" sz="1400" dirty="0">
                <a:effectLst/>
              </a:rPr>
              <a:t>Click the build button, wait for the build to succeed</a:t>
            </a:r>
          </a:p>
          <a:p>
            <a:pPr lvl="1" indent="-285750"/>
            <a:r>
              <a:rPr lang="en-US" sz="1400" dirty="0">
                <a:effectLst/>
              </a:rPr>
              <a:t>Connect one sensor node to your computer via USB, click the upload button, and wait for the upload to finish</a:t>
            </a:r>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effectLst/>
            </a:endParaRPr>
          </a:p>
          <a:p>
            <a:pPr marL="0" indent="0">
              <a:buNone/>
            </a:pPr>
            <a:r>
              <a:rPr lang="en-US" dirty="0"/>
              <a:t>2. Testing</a:t>
            </a:r>
          </a:p>
          <a:p>
            <a:pPr lvl="1" indent="-285750"/>
            <a:r>
              <a:rPr lang="en-US" sz="1400" dirty="0"/>
              <a:t>Launch the Serial Monitor (baud </a:t>
            </a:r>
            <a:r>
              <a:rPr lang="en-US" sz="1400" dirty="0" err="1"/>
              <a:t>reate</a:t>
            </a:r>
            <a:r>
              <a:rPr lang="en-US" sz="1400" dirty="0"/>
              <a:t> 115200) to check the output. Press reset for rebooting after building up the serial connection.</a:t>
            </a:r>
          </a:p>
          <a:p>
            <a:pPr lvl="1" indent="-285750"/>
            <a:r>
              <a:rPr lang="en-US" sz="1400" dirty="0"/>
              <a:t>Check the RGBLED for debugging:</a:t>
            </a:r>
            <a:endParaRPr lang="en-US" dirty="0"/>
          </a:p>
          <a:p>
            <a:pPr lvl="2" indent="-285750"/>
            <a:r>
              <a:rPr lang="en-US" sz="1600" dirty="0"/>
              <a:t>	white for a long time – booting error; red – error; light blue – rf communication; blue – </a:t>
            </a:r>
            <a:r>
              <a:rPr lang="en-US" sz="1600" dirty="0" err="1"/>
              <a:t>wifi</a:t>
            </a:r>
            <a:r>
              <a:rPr lang="en-US" sz="1600" dirty="0"/>
              <a:t> communication; green – idle/ready; yellow – preparing for sensing; purple -  sensing.</a:t>
            </a:r>
          </a:p>
          <a:p>
            <a:pPr lvl="2" indent="-285750"/>
            <a:endParaRPr lang="en-US" sz="1600" dirty="0"/>
          </a:p>
        </p:txBody>
      </p:sp>
      <p:pic>
        <p:nvPicPr>
          <p:cNvPr id="10" name="Picture 9">
            <a:extLst>
              <a:ext uri="{FF2B5EF4-FFF2-40B4-BE49-F238E27FC236}">
                <a16:creationId xmlns:a16="http://schemas.microsoft.com/office/drawing/2014/main" id="{D9D1B0E6-208A-4256-BAD7-0E4253035298}"/>
              </a:ext>
            </a:extLst>
          </p:cNvPr>
          <p:cNvPicPr>
            <a:picLocks noChangeAspect="1"/>
          </p:cNvPicPr>
          <p:nvPr/>
        </p:nvPicPr>
        <p:blipFill>
          <a:blip r:embed="rId2"/>
          <a:stretch>
            <a:fillRect/>
          </a:stretch>
        </p:blipFill>
        <p:spPr>
          <a:xfrm>
            <a:off x="1116786" y="2318866"/>
            <a:ext cx="6966308" cy="1708238"/>
          </a:xfrm>
          <a:prstGeom prst="rect">
            <a:avLst/>
          </a:prstGeom>
        </p:spPr>
      </p:pic>
      <p:cxnSp>
        <p:nvCxnSpPr>
          <p:cNvPr id="12" name="Straight Arrow Connector 11">
            <a:extLst>
              <a:ext uri="{FF2B5EF4-FFF2-40B4-BE49-F238E27FC236}">
                <a16:creationId xmlns:a16="http://schemas.microsoft.com/office/drawing/2014/main" id="{B71C753B-02DB-45C1-B9C9-DC1B29B75C0B}"/>
              </a:ext>
            </a:extLst>
          </p:cNvPr>
          <p:cNvCxnSpPr/>
          <p:nvPr/>
        </p:nvCxnSpPr>
        <p:spPr>
          <a:xfrm flipH="1">
            <a:off x="2421890" y="3429674"/>
            <a:ext cx="1460500" cy="4191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DA4F7A8-9217-465A-8151-FDBA38B8C2EA}"/>
              </a:ext>
            </a:extLst>
          </p:cNvPr>
          <p:cNvSpPr txBox="1"/>
          <p:nvPr/>
        </p:nvSpPr>
        <p:spPr>
          <a:xfrm>
            <a:off x="3837940" y="3190105"/>
            <a:ext cx="1003300" cy="369332"/>
          </a:xfrm>
          <a:prstGeom prst="rect">
            <a:avLst/>
          </a:prstGeom>
          <a:noFill/>
        </p:spPr>
        <p:txBody>
          <a:bodyPr wrap="square" rtlCol="0">
            <a:spAutoFit/>
          </a:bodyPr>
          <a:lstStyle/>
          <a:p>
            <a:r>
              <a:rPr lang="en-US" dirty="0">
                <a:solidFill>
                  <a:srgbClr val="FFFF00"/>
                </a:solidFill>
              </a:rPr>
              <a:t>compile</a:t>
            </a:r>
          </a:p>
        </p:txBody>
      </p:sp>
      <p:cxnSp>
        <p:nvCxnSpPr>
          <p:cNvPr id="22" name="Straight Arrow Connector 21">
            <a:extLst>
              <a:ext uri="{FF2B5EF4-FFF2-40B4-BE49-F238E27FC236}">
                <a16:creationId xmlns:a16="http://schemas.microsoft.com/office/drawing/2014/main" id="{C8333535-5D45-4C59-B6E0-6DE47FFF5A9A}"/>
              </a:ext>
            </a:extLst>
          </p:cNvPr>
          <p:cNvCxnSpPr>
            <a:cxnSpLocks/>
          </p:cNvCxnSpPr>
          <p:nvPr/>
        </p:nvCxnSpPr>
        <p:spPr>
          <a:xfrm flipH="1">
            <a:off x="2745740" y="3593209"/>
            <a:ext cx="1600200" cy="29090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C7DAAB3-0D13-4702-89ED-BE78459D57F9}"/>
              </a:ext>
            </a:extLst>
          </p:cNvPr>
          <p:cNvSpPr txBox="1"/>
          <p:nvPr/>
        </p:nvSpPr>
        <p:spPr>
          <a:xfrm>
            <a:off x="4279444" y="3393429"/>
            <a:ext cx="1003300" cy="369332"/>
          </a:xfrm>
          <a:prstGeom prst="rect">
            <a:avLst/>
          </a:prstGeom>
          <a:noFill/>
        </p:spPr>
        <p:txBody>
          <a:bodyPr wrap="square" rtlCol="0">
            <a:spAutoFit/>
          </a:bodyPr>
          <a:lstStyle/>
          <a:p>
            <a:r>
              <a:rPr lang="en-US" dirty="0">
                <a:solidFill>
                  <a:srgbClr val="FFFF00"/>
                </a:solidFill>
              </a:rPr>
              <a:t>upload</a:t>
            </a:r>
          </a:p>
        </p:txBody>
      </p:sp>
      <p:sp>
        <p:nvSpPr>
          <p:cNvPr id="24" name="Slide Number Placeholder 23">
            <a:extLst>
              <a:ext uri="{FF2B5EF4-FFF2-40B4-BE49-F238E27FC236}">
                <a16:creationId xmlns:a16="http://schemas.microsoft.com/office/drawing/2014/main" id="{CA04EF31-1CFD-420A-851A-BC54B8BB45D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612459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4EFB5-2432-1166-D4F5-CC831651C7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2F778C-6FC6-9B19-0D9C-62F25166E790}"/>
              </a:ext>
            </a:extLst>
          </p:cNvPr>
          <p:cNvSpPr txBox="1"/>
          <p:nvPr/>
        </p:nvSpPr>
        <p:spPr>
          <a:xfrm>
            <a:off x="2535322" y="2272725"/>
            <a:ext cx="4644220"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Section I - Introduction</a:t>
            </a:r>
          </a:p>
        </p:txBody>
      </p:sp>
      <p:sp>
        <p:nvSpPr>
          <p:cNvPr id="7" name="Slide Number Placeholder 6">
            <a:extLst>
              <a:ext uri="{FF2B5EF4-FFF2-40B4-BE49-F238E27FC236}">
                <a16:creationId xmlns:a16="http://schemas.microsoft.com/office/drawing/2014/main" id="{5B602A69-6DFA-78C6-34A9-62333D1AC1F6}"/>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3861223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47D8D-E672-D1BF-03A1-BE4908D884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B6311B-34F3-3B8C-540A-DF7F58F12FD6}"/>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5365CF65-3333-3B8D-785E-4166ABE5D6E0}"/>
              </a:ext>
            </a:extLst>
          </p:cNvPr>
          <p:cNvSpPr txBox="1"/>
          <p:nvPr/>
        </p:nvSpPr>
        <p:spPr>
          <a:xfrm>
            <a:off x="138112" y="648900"/>
            <a:ext cx="26898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S</a:t>
            </a:r>
            <a:r>
              <a:rPr lang="en-US" altLang="zh-CN" sz="2000" b="1" dirty="0"/>
              <a:t>uggested</a:t>
            </a:r>
            <a:r>
              <a:rPr lang="en-US" sz="2000" b="1" dirty="0"/>
              <a:t> Answer </a:t>
            </a:r>
          </a:p>
        </p:txBody>
      </p:sp>
      <p:sp>
        <p:nvSpPr>
          <p:cNvPr id="24" name="Slide Number Placeholder 23">
            <a:extLst>
              <a:ext uri="{FF2B5EF4-FFF2-40B4-BE49-F238E27FC236}">
                <a16:creationId xmlns:a16="http://schemas.microsoft.com/office/drawing/2014/main" id="{FAD6354B-C4F1-9147-1B9D-F4CC0A56BCF4}"/>
              </a:ext>
            </a:extLst>
          </p:cNvPr>
          <p:cNvSpPr>
            <a:spLocks noGrp="1"/>
          </p:cNvSpPr>
          <p:nvPr>
            <p:ph type="sldNum" sz="quarter" idx="12"/>
          </p:nvPr>
        </p:nvSpPr>
        <p:spPr/>
        <p:txBody>
          <a:bodyPr/>
          <a:lstStyle/>
          <a:p>
            <a:fld id="{565CE74E-AB26-4998-AD42-012C4C1AD076}" type="slidenum">
              <a:rPr lang="zh-CN" altLang="en-US" smtClean="0"/>
              <a:t>40</a:t>
            </a:fld>
            <a:endParaRPr lang="zh-CN" altLang="en-US" dirty="0"/>
          </a:p>
        </p:txBody>
      </p:sp>
      <p:pic>
        <p:nvPicPr>
          <p:cNvPr id="5" name="Picture 4" descr="A computer screen with text on it&#10;&#10;AI-generated content may be incorrect.">
            <a:extLst>
              <a:ext uri="{FF2B5EF4-FFF2-40B4-BE49-F238E27FC236}">
                <a16:creationId xmlns:a16="http://schemas.microsoft.com/office/drawing/2014/main" id="{39E802E4-95DB-1FB3-669F-00D887382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25" y="1077528"/>
            <a:ext cx="8438454" cy="2202532"/>
          </a:xfrm>
          <a:prstGeom prst="rect">
            <a:avLst/>
          </a:prstGeom>
        </p:spPr>
      </p:pic>
      <p:cxnSp>
        <p:nvCxnSpPr>
          <p:cNvPr id="7" name="Straight Connector 6">
            <a:extLst>
              <a:ext uri="{FF2B5EF4-FFF2-40B4-BE49-F238E27FC236}">
                <a16:creationId xmlns:a16="http://schemas.microsoft.com/office/drawing/2014/main" id="{303B220A-8855-2D2B-241E-D03065EACBC6}"/>
              </a:ext>
            </a:extLst>
          </p:cNvPr>
          <p:cNvCxnSpPr>
            <a:cxnSpLocks/>
          </p:cNvCxnSpPr>
          <p:nvPr/>
        </p:nvCxnSpPr>
        <p:spPr>
          <a:xfrm>
            <a:off x="4404485" y="3814277"/>
            <a:ext cx="0" cy="1217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2D21872-0CE0-8B1E-116C-A8DEA48F2B54}"/>
              </a:ext>
            </a:extLst>
          </p:cNvPr>
          <p:cNvCxnSpPr>
            <a:cxnSpLocks/>
          </p:cNvCxnSpPr>
          <p:nvPr/>
        </p:nvCxnSpPr>
        <p:spPr>
          <a:xfrm>
            <a:off x="4487452" y="4335456"/>
            <a:ext cx="3253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3937E9-ADED-3B48-6403-B17BEA89ECC9}"/>
              </a:ext>
            </a:extLst>
          </p:cNvPr>
          <p:cNvCxnSpPr>
            <a:cxnSpLocks/>
          </p:cNvCxnSpPr>
          <p:nvPr/>
        </p:nvCxnSpPr>
        <p:spPr>
          <a:xfrm flipH="1">
            <a:off x="1067573" y="4335456"/>
            <a:ext cx="34198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7167488-4036-738F-CE73-DBD2E71D4CC7}"/>
              </a:ext>
            </a:extLst>
          </p:cNvPr>
          <p:cNvCxnSpPr>
            <a:cxnSpLocks/>
          </p:cNvCxnSpPr>
          <p:nvPr/>
        </p:nvCxnSpPr>
        <p:spPr>
          <a:xfrm>
            <a:off x="2736029" y="3814277"/>
            <a:ext cx="0" cy="1217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E8D4D93-7D1F-D700-419F-8FFD57695780}"/>
              </a:ext>
            </a:extLst>
          </p:cNvPr>
          <p:cNvCxnSpPr>
            <a:cxnSpLocks/>
          </p:cNvCxnSpPr>
          <p:nvPr/>
        </p:nvCxnSpPr>
        <p:spPr>
          <a:xfrm>
            <a:off x="1067573" y="3814277"/>
            <a:ext cx="0" cy="1217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6D16B7-725B-A099-7B8A-0C2375555818}"/>
              </a:ext>
            </a:extLst>
          </p:cNvPr>
          <p:cNvCxnSpPr>
            <a:cxnSpLocks/>
          </p:cNvCxnSpPr>
          <p:nvPr/>
        </p:nvCxnSpPr>
        <p:spPr>
          <a:xfrm>
            <a:off x="6072941" y="3814277"/>
            <a:ext cx="0" cy="1217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0EEBEC-5EF6-A639-549B-F26C987B09A8}"/>
              </a:ext>
            </a:extLst>
          </p:cNvPr>
          <p:cNvCxnSpPr>
            <a:cxnSpLocks/>
          </p:cNvCxnSpPr>
          <p:nvPr/>
        </p:nvCxnSpPr>
        <p:spPr>
          <a:xfrm>
            <a:off x="7741399" y="3814277"/>
            <a:ext cx="0" cy="1217995"/>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08BA720-3343-4915-E00C-27C0177CF227}"/>
              </a:ext>
            </a:extLst>
          </p:cNvPr>
          <p:cNvSpPr txBox="1"/>
          <p:nvPr/>
        </p:nvSpPr>
        <p:spPr>
          <a:xfrm>
            <a:off x="819076" y="5112293"/>
            <a:ext cx="2188911" cy="369332"/>
          </a:xfrm>
          <a:prstGeom prst="rect">
            <a:avLst/>
          </a:prstGeom>
          <a:noFill/>
        </p:spPr>
        <p:txBody>
          <a:bodyPr wrap="square" rtlCol="0">
            <a:spAutoFit/>
          </a:bodyPr>
          <a:lstStyle/>
          <a:p>
            <a:r>
              <a:rPr lang="en-US" dirty="0"/>
              <a:t>- 2</a:t>
            </a:r>
            <a:r>
              <a:rPr lang="en-US" altLang="zh-CN" dirty="0"/>
              <a:t>g</a:t>
            </a:r>
            <a:endParaRPr lang="en-US" dirty="0"/>
          </a:p>
        </p:txBody>
      </p:sp>
      <p:sp>
        <p:nvSpPr>
          <p:cNvPr id="27" name="TextBox 26">
            <a:extLst>
              <a:ext uri="{FF2B5EF4-FFF2-40B4-BE49-F238E27FC236}">
                <a16:creationId xmlns:a16="http://schemas.microsoft.com/office/drawing/2014/main" id="{11633A44-9A4F-72E6-1FF5-07A88F9FBBF9}"/>
              </a:ext>
            </a:extLst>
          </p:cNvPr>
          <p:cNvSpPr txBox="1"/>
          <p:nvPr/>
        </p:nvSpPr>
        <p:spPr>
          <a:xfrm>
            <a:off x="2508716" y="5140160"/>
            <a:ext cx="638432" cy="369332"/>
          </a:xfrm>
          <a:prstGeom prst="rect">
            <a:avLst/>
          </a:prstGeom>
          <a:noFill/>
        </p:spPr>
        <p:txBody>
          <a:bodyPr wrap="square" rtlCol="0">
            <a:spAutoFit/>
          </a:bodyPr>
          <a:lstStyle/>
          <a:p>
            <a:r>
              <a:rPr lang="en-US" dirty="0"/>
              <a:t>- </a:t>
            </a:r>
            <a:r>
              <a:rPr lang="en-US" altLang="zh-CN" dirty="0"/>
              <a:t>g</a:t>
            </a:r>
            <a:endParaRPr lang="en-US" dirty="0"/>
          </a:p>
        </p:txBody>
      </p:sp>
      <p:sp>
        <p:nvSpPr>
          <p:cNvPr id="28" name="TextBox 27">
            <a:extLst>
              <a:ext uri="{FF2B5EF4-FFF2-40B4-BE49-F238E27FC236}">
                <a16:creationId xmlns:a16="http://schemas.microsoft.com/office/drawing/2014/main" id="{0B1788BB-5287-49EA-0F37-DA7866316E3E}"/>
              </a:ext>
            </a:extLst>
          </p:cNvPr>
          <p:cNvSpPr txBox="1"/>
          <p:nvPr/>
        </p:nvSpPr>
        <p:spPr>
          <a:xfrm>
            <a:off x="4287280" y="5140160"/>
            <a:ext cx="376108" cy="369332"/>
          </a:xfrm>
          <a:prstGeom prst="rect">
            <a:avLst/>
          </a:prstGeom>
          <a:noFill/>
        </p:spPr>
        <p:txBody>
          <a:bodyPr wrap="square" rtlCol="0">
            <a:spAutoFit/>
          </a:bodyPr>
          <a:lstStyle/>
          <a:p>
            <a:r>
              <a:rPr lang="en-US" dirty="0"/>
              <a:t>0</a:t>
            </a:r>
          </a:p>
        </p:txBody>
      </p:sp>
      <p:sp>
        <p:nvSpPr>
          <p:cNvPr id="29" name="TextBox 28">
            <a:extLst>
              <a:ext uri="{FF2B5EF4-FFF2-40B4-BE49-F238E27FC236}">
                <a16:creationId xmlns:a16="http://schemas.microsoft.com/office/drawing/2014/main" id="{77AEDC71-14BF-91FD-ED7A-3E605CCAB873}"/>
              </a:ext>
            </a:extLst>
          </p:cNvPr>
          <p:cNvSpPr txBox="1"/>
          <p:nvPr/>
        </p:nvSpPr>
        <p:spPr>
          <a:xfrm>
            <a:off x="5926371" y="5140160"/>
            <a:ext cx="376108" cy="369332"/>
          </a:xfrm>
          <a:prstGeom prst="rect">
            <a:avLst/>
          </a:prstGeom>
          <a:noFill/>
        </p:spPr>
        <p:txBody>
          <a:bodyPr wrap="square" rtlCol="0">
            <a:spAutoFit/>
          </a:bodyPr>
          <a:lstStyle/>
          <a:p>
            <a:r>
              <a:rPr lang="en-US" dirty="0"/>
              <a:t>g</a:t>
            </a:r>
          </a:p>
        </p:txBody>
      </p:sp>
      <p:sp>
        <p:nvSpPr>
          <p:cNvPr id="30" name="TextBox 29">
            <a:extLst>
              <a:ext uri="{FF2B5EF4-FFF2-40B4-BE49-F238E27FC236}">
                <a16:creationId xmlns:a16="http://schemas.microsoft.com/office/drawing/2014/main" id="{07A6E94D-64DA-DDB6-1AB7-AE09E4B0FC50}"/>
              </a:ext>
            </a:extLst>
          </p:cNvPr>
          <p:cNvSpPr txBox="1"/>
          <p:nvPr/>
        </p:nvSpPr>
        <p:spPr>
          <a:xfrm>
            <a:off x="7609334" y="5140160"/>
            <a:ext cx="524941" cy="369332"/>
          </a:xfrm>
          <a:prstGeom prst="rect">
            <a:avLst/>
          </a:prstGeom>
          <a:noFill/>
        </p:spPr>
        <p:txBody>
          <a:bodyPr wrap="square" rtlCol="0">
            <a:spAutoFit/>
          </a:bodyPr>
          <a:lstStyle/>
          <a:p>
            <a:r>
              <a:rPr lang="en-US" dirty="0"/>
              <a:t>2g</a:t>
            </a:r>
          </a:p>
        </p:txBody>
      </p:sp>
      <p:sp>
        <p:nvSpPr>
          <p:cNvPr id="31" name="Rectangle 30">
            <a:extLst>
              <a:ext uri="{FF2B5EF4-FFF2-40B4-BE49-F238E27FC236}">
                <a16:creationId xmlns:a16="http://schemas.microsoft.com/office/drawing/2014/main" id="{CC7016A3-D901-65FA-7214-FAB985801C10}"/>
              </a:ext>
            </a:extLst>
          </p:cNvPr>
          <p:cNvSpPr/>
          <p:nvPr/>
        </p:nvSpPr>
        <p:spPr>
          <a:xfrm>
            <a:off x="1067574" y="3387948"/>
            <a:ext cx="6673826" cy="2365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r>
              <a:rPr lang="en-US" altLang="zh-CN" dirty="0"/>
              <a:t>16</a:t>
            </a:r>
            <a:endParaRPr lang="en-US" dirty="0"/>
          </a:p>
        </p:txBody>
      </p:sp>
      <p:sp>
        <p:nvSpPr>
          <p:cNvPr id="32" name="Rectangle 31">
            <a:extLst>
              <a:ext uri="{FF2B5EF4-FFF2-40B4-BE49-F238E27FC236}">
                <a16:creationId xmlns:a16="http://schemas.microsoft.com/office/drawing/2014/main" id="{2832834C-1462-FFF3-61D4-38418EF16554}"/>
              </a:ext>
            </a:extLst>
          </p:cNvPr>
          <p:cNvSpPr/>
          <p:nvPr/>
        </p:nvSpPr>
        <p:spPr>
          <a:xfrm>
            <a:off x="4404484" y="3801239"/>
            <a:ext cx="1668457" cy="2365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r>
              <a:rPr lang="en-US" altLang="zh-CN" dirty="0"/>
              <a:t>14=16384</a:t>
            </a:r>
            <a:endParaRPr lang="en-US" dirty="0"/>
          </a:p>
        </p:txBody>
      </p:sp>
    </p:spTree>
    <p:extLst>
      <p:ext uri="{BB962C8B-B14F-4D97-AF65-F5344CB8AC3E}">
        <p14:creationId xmlns:p14="http://schemas.microsoft.com/office/powerpoint/2010/main" val="1367311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1" y="64125"/>
            <a:ext cx="7184149" cy="584775"/>
          </a:xfrm>
          <a:prstGeom prst="rect">
            <a:avLst/>
          </a:prstGeom>
          <a:noFill/>
        </p:spPr>
        <p:txBody>
          <a:bodyPr wrap="squar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altLang="zh-CN" dirty="0"/>
              <a:t>Indoor </a:t>
            </a:r>
            <a:r>
              <a:rPr lang="en-US" dirty="0"/>
              <a:t>Vibration Test (ZS1107)</a:t>
            </a:r>
          </a:p>
        </p:txBody>
      </p:sp>
      <p:sp>
        <p:nvSpPr>
          <p:cNvPr id="5" name="TextBox 4">
            <a:extLst>
              <a:ext uri="{FF2B5EF4-FFF2-40B4-BE49-F238E27FC236}">
                <a16:creationId xmlns:a16="http://schemas.microsoft.com/office/drawing/2014/main" id="{0E6DF5BD-9259-4E29-9803-0EC53D99E2C6}"/>
              </a:ext>
            </a:extLst>
          </p:cNvPr>
          <p:cNvSpPr txBox="1"/>
          <p:nvPr/>
        </p:nvSpPr>
        <p:spPr>
          <a:xfrm>
            <a:off x="3030666" y="1457833"/>
            <a:ext cx="5560884" cy="1985672"/>
          </a:xfrm>
          <a:prstGeom prst="rect">
            <a:avLst/>
          </a:prstGeom>
          <a:noFill/>
        </p:spPr>
        <p:txBody>
          <a:bodyPr wrap="square" rtlCol="0">
            <a:spAutoFit/>
          </a:bodyPr>
          <a:lstStyle/>
          <a:p>
            <a:pPr>
              <a:lnSpc>
                <a:spcPct val="200000"/>
              </a:lnSpc>
            </a:pPr>
            <a:r>
              <a:rPr lang="en-US" sz="1600" dirty="0">
                <a:latin typeface="Arial" panose="020B0604020202020204" pitchFamily="34" charset="0"/>
                <a:cs typeface="Arial" panose="020B0604020202020204" pitchFamily="34" charset="0"/>
              </a:rPr>
              <a:t>1) Deploy wireless sensors on the beam and obtain the vibration accelerations </a:t>
            </a:r>
            <a:r>
              <a:rPr lang="en-US" sz="1600" dirty="0">
                <a:solidFill>
                  <a:srgbClr val="FF0000"/>
                </a:solidFill>
                <a:latin typeface="Arial" panose="020B0604020202020204" pitchFamily="34" charset="0"/>
                <a:cs typeface="Arial" panose="020B0604020202020204" pitchFamily="34" charset="0"/>
              </a:rPr>
              <a:t>100Hz 30s</a:t>
            </a:r>
          </a:p>
          <a:p>
            <a:pPr>
              <a:lnSpc>
                <a:spcPct val="200000"/>
              </a:lnSpc>
            </a:pPr>
            <a:r>
              <a:rPr lang="en-US" sz="1600" dirty="0">
                <a:latin typeface="Arial" panose="020B0604020202020204" pitchFamily="34" charset="0"/>
                <a:cs typeface="Arial" panose="020B0604020202020204" pitchFamily="34" charset="0"/>
              </a:rPr>
              <a:t>2) Plot the time history data and PSD. Calibrate the scaling factor for each axis.</a:t>
            </a:r>
          </a:p>
        </p:txBody>
      </p:sp>
      <p:sp>
        <p:nvSpPr>
          <p:cNvPr id="9" name="Slide Number Placeholder 8">
            <a:extLst>
              <a:ext uri="{FF2B5EF4-FFF2-40B4-BE49-F238E27FC236}">
                <a16:creationId xmlns:a16="http://schemas.microsoft.com/office/drawing/2014/main" id="{51F5F91E-F57B-4DA9-A182-726B5871CAFC}"/>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grpSp>
        <p:nvGrpSpPr>
          <p:cNvPr id="16" name="Group 15">
            <a:extLst>
              <a:ext uri="{FF2B5EF4-FFF2-40B4-BE49-F238E27FC236}">
                <a16:creationId xmlns:a16="http://schemas.microsoft.com/office/drawing/2014/main" id="{530AED0D-7EE0-6B0F-6CE3-5F9DF2F7B8E3}"/>
              </a:ext>
            </a:extLst>
          </p:cNvPr>
          <p:cNvGrpSpPr/>
          <p:nvPr/>
        </p:nvGrpSpPr>
        <p:grpSpPr>
          <a:xfrm>
            <a:off x="457418" y="1041128"/>
            <a:ext cx="2021775" cy="4462196"/>
            <a:chOff x="411698" y="1385046"/>
            <a:chExt cx="1803803" cy="3981117"/>
          </a:xfrm>
        </p:grpSpPr>
        <p:sp>
          <p:nvSpPr>
            <p:cNvPr id="8" name="TextBox 7">
              <a:extLst>
                <a:ext uri="{FF2B5EF4-FFF2-40B4-BE49-F238E27FC236}">
                  <a16:creationId xmlns:a16="http://schemas.microsoft.com/office/drawing/2014/main" id="{5AB2AF8D-3511-443E-BF30-C2E52163CED8}"/>
                </a:ext>
              </a:extLst>
            </p:cNvPr>
            <p:cNvSpPr txBox="1"/>
            <p:nvPr/>
          </p:nvSpPr>
          <p:spPr>
            <a:xfrm>
              <a:off x="539252" y="5027609"/>
              <a:ext cx="1548693" cy="338554"/>
            </a:xfrm>
            <a:prstGeom prst="rect">
              <a:avLst/>
            </a:prstGeom>
            <a:noFill/>
          </p:spPr>
          <p:txBody>
            <a:bodyPr wrap="none" rtlCol="0">
              <a:spAutoFit/>
            </a:bodyPr>
            <a:lstStyle/>
            <a:p>
              <a:pPr algn="ctr"/>
              <a:r>
                <a:rPr lang="en-US" sz="1600" dirty="0"/>
                <a:t>Cantilever Beam</a:t>
              </a:r>
            </a:p>
          </p:txBody>
        </p:sp>
        <p:pic>
          <p:nvPicPr>
            <p:cNvPr id="10" name="Picture 9">
              <a:extLst>
                <a:ext uri="{FF2B5EF4-FFF2-40B4-BE49-F238E27FC236}">
                  <a16:creationId xmlns:a16="http://schemas.microsoft.com/office/drawing/2014/main" id="{208DDCFF-4C9B-4262-975D-123609AC8257}"/>
                </a:ext>
              </a:extLst>
            </p:cNvPr>
            <p:cNvPicPr>
              <a:picLocks noChangeAspect="1"/>
            </p:cNvPicPr>
            <p:nvPr/>
          </p:nvPicPr>
          <p:blipFill>
            <a:blip r:embed="rId2"/>
            <a:stretch>
              <a:fillRect/>
            </a:stretch>
          </p:blipFill>
          <p:spPr>
            <a:xfrm>
              <a:off x="411698" y="1385046"/>
              <a:ext cx="1803803" cy="3589877"/>
            </a:xfrm>
            <a:prstGeom prst="rect">
              <a:avLst/>
            </a:prstGeom>
          </p:spPr>
        </p:pic>
        <p:sp>
          <p:nvSpPr>
            <p:cNvPr id="11" name="Diamond 10">
              <a:extLst>
                <a:ext uri="{FF2B5EF4-FFF2-40B4-BE49-F238E27FC236}">
                  <a16:creationId xmlns:a16="http://schemas.microsoft.com/office/drawing/2014/main" id="{378D6228-ED8F-4875-A905-57400DE2B823}"/>
                </a:ext>
              </a:extLst>
            </p:cNvPr>
            <p:cNvSpPr/>
            <p:nvPr/>
          </p:nvSpPr>
          <p:spPr>
            <a:xfrm>
              <a:off x="1112617" y="1451483"/>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BEA2778C-10CD-4A8F-B9D7-5AE52C9C2384}"/>
                </a:ext>
              </a:extLst>
            </p:cNvPr>
            <p:cNvSpPr/>
            <p:nvPr/>
          </p:nvSpPr>
          <p:spPr>
            <a:xfrm>
              <a:off x="1112617" y="1964180"/>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7AE09E05-F01A-4B66-BEDC-8D53D31A1284}"/>
                </a:ext>
              </a:extLst>
            </p:cNvPr>
            <p:cNvSpPr/>
            <p:nvPr/>
          </p:nvSpPr>
          <p:spPr>
            <a:xfrm>
              <a:off x="1097377" y="2539397"/>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6CB700BF-2202-4FDE-AD7C-BE5F61D1CF6C}"/>
                </a:ext>
              </a:extLst>
            </p:cNvPr>
            <p:cNvSpPr/>
            <p:nvPr/>
          </p:nvSpPr>
          <p:spPr>
            <a:xfrm>
              <a:off x="1097377" y="3073039"/>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D4B0E8A2-BE49-4F0E-A1EC-76CA06B2656C}"/>
                </a:ext>
              </a:extLst>
            </p:cNvPr>
            <p:cNvSpPr/>
            <p:nvPr/>
          </p:nvSpPr>
          <p:spPr>
            <a:xfrm>
              <a:off x="1097377" y="3542512"/>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3CC9EDB-8A63-46F6-8F42-553909FBE242}"/>
                </a:ext>
              </a:extLst>
            </p:cNvPr>
            <p:cNvGrpSpPr/>
            <p:nvPr/>
          </p:nvGrpSpPr>
          <p:grpSpPr>
            <a:xfrm>
              <a:off x="1201066" y="4442834"/>
              <a:ext cx="1014435" cy="369332"/>
              <a:chOff x="3136897" y="3340623"/>
              <a:chExt cx="1014435" cy="369332"/>
            </a:xfrm>
          </p:grpSpPr>
          <p:sp>
            <p:nvSpPr>
              <p:cNvPr id="23" name="Diamond 22">
                <a:extLst>
                  <a:ext uri="{FF2B5EF4-FFF2-40B4-BE49-F238E27FC236}">
                    <a16:creationId xmlns:a16="http://schemas.microsoft.com/office/drawing/2014/main" id="{35DF4531-F43A-4992-9C58-9753A020C224}"/>
                  </a:ext>
                </a:extLst>
              </p:cNvPr>
              <p:cNvSpPr/>
              <p:nvPr/>
            </p:nvSpPr>
            <p:spPr>
              <a:xfrm>
                <a:off x="3136897" y="346112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  </a:t>
                </a:r>
              </a:p>
            </p:txBody>
          </p:sp>
          <p:sp>
            <p:nvSpPr>
              <p:cNvPr id="24" name="TextBox 23">
                <a:extLst>
                  <a:ext uri="{FF2B5EF4-FFF2-40B4-BE49-F238E27FC236}">
                    <a16:creationId xmlns:a16="http://schemas.microsoft.com/office/drawing/2014/main" id="{45834E54-0B43-4994-AF7F-823F214269F9}"/>
                  </a:ext>
                </a:extLst>
              </p:cNvPr>
              <p:cNvSpPr txBox="1"/>
              <p:nvPr/>
            </p:nvSpPr>
            <p:spPr>
              <a:xfrm flipH="1">
                <a:off x="3253865" y="3340623"/>
                <a:ext cx="897467" cy="369332"/>
              </a:xfrm>
              <a:prstGeom prst="rect">
                <a:avLst/>
              </a:prstGeom>
              <a:noFill/>
            </p:spPr>
            <p:txBody>
              <a:bodyPr wrap="square" rtlCol="0">
                <a:spAutoFit/>
              </a:bodyPr>
              <a:lstStyle/>
              <a:p>
                <a:r>
                  <a:rPr lang="en-US" dirty="0">
                    <a:solidFill>
                      <a:schemeClr val="accent2"/>
                    </a:solidFill>
                  </a:rPr>
                  <a:t>Sensor</a:t>
                </a:r>
              </a:p>
            </p:txBody>
          </p:sp>
        </p:grpSp>
      </p:grpSp>
      <p:sp>
        <p:nvSpPr>
          <p:cNvPr id="29" name="TextBox 28">
            <a:extLst>
              <a:ext uri="{FF2B5EF4-FFF2-40B4-BE49-F238E27FC236}">
                <a16:creationId xmlns:a16="http://schemas.microsoft.com/office/drawing/2014/main" id="{EE3DB144-BB26-4B74-8EC9-7D712187121B}"/>
              </a:ext>
            </a:extLst>
          </p:cNvPr>
          <p:cNvSpPr txBox="1"/>
          <p:nvPr/>
        </p:nvSpPr>
        <p:spPr>
          <a:xfrm>
            <a:off x="3030666" y="3757207"/>
            <a:ext cx="3634143" cy="1169551"/>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accent1">
                    <a:lumMod val="75000"/>
                  </a:schemeClr>
                </a:solidFill>
              </a:rPr>
              <a:t>Excited by the hamper at the end (Tap gently to avoid exceeding the range 2g for Arduino node) </a:t>
            </a:r>
          </a:p>
          <a:p>
            <a:pPr marL="285750" indent="-285750">
              <a:buFont typeface="Wingdings" panose="05000000000000000000" pitchFamily="2" charset="2"/>
              <a:buChar char="§"/>
            </a:pPr>
            <a:r>
              <a:rPr lang="en-US" sz="1400" dirty="0">
                <a:solidFill>
                  <a:schemeClr val="accent1">
                    <a:lumMod val="75000"/>
                  </a:schemeClr>
                </a:solidFill>
              </a:rPr>
              <a:t>2~3 sets </a:t>
            </a:r>
          </a:p>
          <a:p>
            <a:pPr marL="285750" indent="-285750">
              <a:buFont typeface="Wingdings" panose="05000000000000000000" pitchFamily="2" charset="2"/>
              <a:buChar char="§"/>
            </a:pPr>
            <a:endParaRPr lang="en-US" sz="1400" dirty="0">
              <a:solidFill>
                <a:schemeClr val="accent1">
                  <a:lumMod val="75000"/>
                </a:schemeClr>
              </a:solidFill>
            </a:endParaRPr>
          </a:p>
        </p:txBody>
      </p:sp>
      <p:sp>
        <p:nvSpPr>
          <p:cNvPr id="34" name="TextBox 33">
            <a:extLst>
              <a:ext uri="{FF2B5EF4-FFF2-40B4-BE49-F238E27FC236}">
                <a16:creationId xmlns:a16="http://schemas.microsoft.com/office/drawing/2014/main" id="{06600C6D-A904-4CC6-815F-C15E58EED61C}"/>
              </a:ext>
            </a:extLst>
          </p:cNvPr>
          <p:cNvSpPr txBox="1"/>
          <p:nvPr/>
        </p:nvSpPr>
        <p:spPr>
          <a:xfrm>
            <a:off x="3057851" y="1131431"/>
            <a:ext cx="80115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Task: </a:t>
            </a:r>
            <a:endParaRPr lang="en-US" b="1" dirty="0"/>
          </a:p>
        </p:txBody>
      </p:sp>
    </p:spTree>
    <p:extLst>
      <p:ext uri="{BB962C8B-B14F-4D97-AF65-F5344CB8AC3E}">
        <p14:creationId xmlns:p14="http://schemas.microsoft.com/office/powerpoint/2010/main" val="1570484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39B6D-42CE-D3DE-8E29-E35B85D11C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C31149-C86E-F206-C744-935BF549D50A}"/>
              </a:ext>
            </a:extLst>
          </p:cNvPr>
          <p:cNvSpPr txBox="1"/>
          <p:nvPr/>
        </p:nvSpPr>
        <p:spPr>
          <a:xfrm>
            <a:off x="138112" y="64125"/>
            <a:ext cx="7014685" cy="584775"/>
          </a:xfrm>
          <a:prstGeom prst="rect">
            <a:avLst/>
          </a:prstGeom>
          <a:noFill/>
        </p:spPr>
        <p:txBody>
          <a:bodyPr wrap="squar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altLang="zh-CN" dirty="0"/>
              <a:t>Outdoor </a:t>
            </a:r>
            <a:r>
              <a:rPr lang="en-US" dirty="0"/>
              <a:t>Vibration Test (TBD)</a:t>
            </a:r>
          </a:p>
        </p:txBody>
      </p:sp>
      <p:sp>
        <p:nvSpPr>
          <p:cNvPr id="5" name="TextBox 4">
            <a:extLst>
              <a:ext uri="{FF2B5EF4-FFF2-40B4-BE49-F238E27FC236}">
                <a16:creationId xmlns:a16="http://schemas.microsoft.com/office/drawing/2014/main" id="{B8E6AFD8-34D9-8FD3-A47C-F965555B3AA1}"/>
              </a:ext>
            </a:extLst>
          </p:cNvPr>
          <p:cNvSpPr txBox="1"/>
          <p:nvPr/>
        </p:nvSpPr>
        <p:spPr>
          <a:xfrm>
            <a:off x="3564855" y="1266645"/>
            <a:ext cx="5381025" cy="1985672"/>
          </a:xfrm>
          <a:prstGeom prst="rect">
            <a:avLst/>
          </a:prstGeom>
          <a:noFill/>
        </p:spPr>
        <p:txBody>
          <a:bodyPr wrap="square" rtlCol="0">
            <a:spAutoFit/>
          </a:bodyPr>
          <a:lstStyle/>
          <a:p>
            <a:pPr>
              <a:lnSpc>
                <a:spcPct val="200000"/>
              </a:lnSpc>
            </a:pPr>
            <a:r>
              <a:rPr lang="en-US" sz="1600" dirty="0">
                <a:latin typeface="Arial" panose="020B0604020202020204" pitchFamily="34" charset="0"/>
                <a:cs typeface="Arial" panose="020B0604020202020204" pitchFamily="34" charset="0"/>
              </a:rPr>
              <a:t>1) Deploy wireless sensors on the footbridge and obtain the vibration accelerations</a:t>
            </a:r>
          </a:p>
          <a:p>
            <a:pPr>
              <a:lnSpc>
                <a:spcPct val="200000"/>
              </a:lnSpc>
            </a:pPr>
            <a:r>
              <a:rPr lang="en-US" sz="1600" dirty="0">
                <a:latin typeface="Arial" panose="020B0604020202020204" pitchFamily="34" charset="0"/>
                <a:cs typeface="Arial" panose="020B0604020202020204" pitchFamily="34" charset="0"/>
              </a:rPr>
              <a:t>2) Identify modal parameters leveraging the obtained vibration signal</a:t>
            </a:r>
          </a:p>
        </p:txBody>
      </p:sp>
      <p:sp>
        <p:nvSpPr>
          <p:cNvPr id="9" name="Slide Number Placeholder 8">
            <a:extLst>
              <a:ext uri="{FF2B5EF4-FFF2-40B4-BE49-F238E27FC236}">
                <a16:creationId xmlns:a16="http://schemas.microsoft.com/office/drawing/2014/main" id="{6BFB040C-5997-C9D4-E729-01EDA9F3F47A}"/>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grpSp>
        <p:nvGrpSpPr>
          <p:cNvPr id="2" name="Group 1">
            <a:extLst>
              <a:ext uri="{FF2B5EF4-FFF2-40B4-BE49-F238E27FC236}">
                <a16:creationId xmlns:a16="http://schemas.microsoft.com/office/drawing/2014/main" id="{B2EFBCEA-9716-B3E9-F681-832907794B99}"/>
              </a:ext>
            </a:extLst>
          </p:cNvPr>
          <p:cNvGrpSpPr/>
          <p:nvPr/>
        </p:nvGrpSpPr>
        <p:grpSpPr>
          <a:xfrm>
            <a:off x="312710" y="815534"/>
            <a:ext cx="3043900" cy="4680170"/>
            <a:chOff x="453680" y="1457436"/>
            <a:chExt cx="2589248" cy="3981117"/>
          </a:xfrm>
        </p:grpSpPr>
        <p:pic>
          <p:nvPicPr>
            <p:cNvPr id="4" name="Picture 3">
              <a:extLst>
                <a:ext uri="{FF2B5EF4-FFF2-40B4-BE49-F238E27FC236}">
                  <a16:creationId xmlns:a16="http://schemas.microsoft.com/office/drawing/2014/main" id="{11496C2A-8AB4-FEA9-BC7E-8753D939D88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5039" y="2026155"/>
              <a:ext cx="3589875" cy="2452437"/>
            </a:xfrm>
            <a:prstGeom prst="rect">
              <a:avLst/>
            </a:prstGeom>
            <a:noFill/>
            <a:ln>
              <a:noFill/>
            </a:ln>
          </p:spPr>
        </p:pic>
        <p:sp>
          <p:nvSpPr>
            <p:cNvPr id="6" name="TextBox 5">
              <a:extLst>
                <a:ext uri="{FF2B5EF4-FFF2-40B4-BE49-F238E27FC236}">
                  <a16:creationId xmlns:a16="http://schemas.microsoft.com/office/drawing/2014/main" id="{83B3269E-4C29-0C70-8CC2-246B9467A4EC}"/>
                </a:ext>
              </a:extLst>
            </p:cNvPr>
            <p:cNvSpPr txBox="1"/>
            <p:nvPr/>
          </p:nvSpPr>
          <p:spPr>
            <a:xfrm>
              <a:off x="618165" y="5099999"/>
              <a:ext cx="1093826" cy="338554"/>
            </a:xfrm>
            <a:prstGeom prst="rect">
              <a:avLst/>
            </a:prstGeom>
            <a:noFill/>
          </p:spPr>
          <p:txBody>
            <a:bodyPr wrap="none" rtlCol="0">
              <a:spAutoFit/>
            </a:bodyPr>
            <a:lstStyle/>
            <a:p>
              <a:r>
                <a:rPr lang="en-US" sz="1600" dirty="0"/>
                <a:t>Footbridge</a:t>
              </a:r>
            </a:p>
          </p:txBody>
        </p:sp>
        <p:sp>
          <p:nvSpPr>
            <p:cNvPr id="18" name="Diamond 17">
              <a:extLst>
                <a:ext uri="{FF2B5EF4-FFF2-40B4-BE49-F238E27FC236}">
                  <a16:creationId xmlns:a16="http://schemas.microsoft.com/office/drawing/2014/main" id="{16AB6F9E-D023-57D3-F12A-B79D071A951E}"/>
                </a:ext>
              </a:extLst>
            </p:cNvPr>
            <p:cNvSpPr/>
            <p:nvPr/>
          </p:nvSpPr>
          <p:spPr>
            <a:xfrm>
              <a:off x="1707044" y="4385377"/>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1C1FC286-B9EB-3509-E768-F4FD1696A6B8}"/>
                </a:ext>
              </a:extLst>
            </p:cNvPr>
            <p:cNvSpPr/>
            <p:nvPr/>
          </p:nvSpPr>
          <p:spPr>
            <a:xfrm>
              <a:off x="1938247" y="2833126"/>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3C7A6D90-E634-AD03-931C-28D0F2BE950C}"/>
                </a:ext>
              </a:extLst>
            </p:cNvPr>
            <p:cNvSpPr/>
            <p:nvPr/>
          </p:nvSpPr>
          <p:spPr>
            <a:xfrm>
              <a:off x="1958977" y="2447204"/>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22CB43B9-3A94-95B4-5430-10492A7131C7}"/>
                </a:ext>
              </a:extLst>
            </p:cNvPr>
            <p:cNvSpPr/>
            <p:nvPr/>
          </p:nvSpPr>
          <p:spPr>
            <a:xfrm>
              <a:off x="1938247" y="226618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A5AD0EB2-24EC-2340-9984-2372B835D470}"/>
                </a:ext>
              </a:extLst>
            </p:cNvPr>
            <p:cNvSpPr/>
            <p:nvPr/>
          </p:nvSpPr>
          <p:spPr>
            <a:xfrm>
              <a:off x="1868731" y="3528409"/>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65069A6-CC37-201A-CA2A-3A6CF6262903}"/>
                </a:ext>
              </a:extLst>
            </p:cNvPr>
            <p:cNvGrpSpPr/>
            <p:nvPr/>
          </p:nvGrpSpPr>
          <p:grpSpPr>
            <a:xfrm>
              <a:off x="2028493" y="4635720"/>
              <a:ext cx="1014435" cy="369332"/>
              <a:chOff x="3136897" y="3340623"/>
              <a:chExt cx="1014435" cy="369332"/>
            </a:xfrm>
          </p:grpSpPr>
          <p:sp>
            <p:nvSpPr>
              <p:cNvPr id="27" name="Diamond 26">
                <a:extLst>
                  <a:ext uri="{FF2B5EF4-FFF2-40B4-BE49-F238E27FC236}">
                    <a16:creationId xmlns:a16="http://schemas.microsoft.com/office/drawing/2014/main" id="{5283326C-D9E8-E9DB-BB90-14920BF2219E}"/>
                  </a:ext>
                </a:extLst>
              </p:cNvPr>
              <p:cNvSpPr/>
              <p:nvPr/>
            </p:nvSpPr>
            <p:spPr>
              <a:xfrm>
                <a:off x="3136897" y="346112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  </a:t>
                </a:r>
              </a:p>
            </p:txBody>
          </p:sp>
          <p:sp>
            <p:nvSpPr>
              <p:cNvPr id="28" name="TextBox 27">
                <a:extLst>
                  <a:ext uri="{FF2B5EF4-FFF2-40B4-BE49-F238E27FC236}">
                    <a16:creationId xmlns:a16="http://schemas.microsoft.com/office/drawing/2014/main" id="{163F0E7A-C0AB-6394-A932-BDBAD11262F3}"/>
                  </a:ext>
                </a:extLst>
              </p:cNvPr>
              <p:cNvSpPr txBox="1"/>
              <p:nvPr/>
            </p:nvSpPr>
            <p:spPr>
              <a:xfrm flipH="1">
                <a:off x="3253865" y="3340623"/>
                <a:ext cx="897467" cy="369332"/>
              </a:xfrm>
              <a:prstGeom prst="rect">
                <a:avLst/>
              </a:prstGeom>
              <a:noFill/>
            </p:spPr>
            <p:txBody>
              <a:bodyPr wrap="square" rtlCol="0">
                <a:spAutoFit/>
              </a:bodyPr>
              <a:lstStyle/>
              <a:p>
                <a:r>
                  <a:rPr lang="en-US" dirty="0">
                    <a:solidFill>
                      <a:schemeClr val="accent2"/>
                    </a:solidFill>
                  </a:rPr>
                  <a:t>Sensor</a:t>
                </a:r>
              </a:p>
            </p:txBody>
          </p:sp>
        </p:grpSp>
      </p:grpSp>
      <p:sp>
        <p:nvSpPr>
          <p:cNvPr id="30" name="TextBox 29">
            <a:extLst>
              <a:ext uri="{FF2B5EF4-FFF2-40B4-BE49-F238E27FC236}">
                <a16:creationId xmlns:a16="http://schemas.microsoft.com/office/drawing/2014/main" id="{AE73D5F1-D1CC-2CFF-7AF8-838530167D4C}"/>
              </a:ext>
            </a:extLst>
          </p:cNvPr>
          <p:cNvSpPr txBox="1"/>
          <p:nvPr/>
        </p:nvSpPr>
        <p:spPr>
          <a:xfrm>
            <a:off x="3494117" y="4448355"/>
            <a:ext cx="5257453" cy="523220"/>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accent1">
                    <a:lumMod val="75000"/>
                  </a:schemeClr>
                </a:solidFill>
              </a:rPr>
              <a:t>Excited by 1) jumping near the midspan and 2) the environment</a:t>
            </a:r>
          </a:p>
          <a:p>
            <a:pPr marL="285750" indent="-285750">
              <a:buFont typeface="Wingdings" panose="05000000000000000000" pitchFamily="2" charset="2"/>
              <a:buChar char="§"/>
            </a:pPr>
            <a:r>
              <a:rPr lang="en-US" sz="1400" dirty="0">
                <a:solidFill>
                  <a:schemeClr val="accent1">
                    <a:lumMod val="75000"/>
                  </a:schemeClr>
                </a:solidFill>
              </a:rPr>
              <a:t>Each for 3 sets</a:t>
            </a:r>
          </a:p>
        </p:txBody>
      </p:sp>
      <p:sp>
        <p:nvSpPr>
          <p:cNvPr id="34" name="TextBox 33">
            <a:extLst>
              <a:ext uri="{FF2B5EF4-FFF2-40B4-BE49-F238E27FC236}">
                <a16:creationId xmlns:a16="http://schemas.microsoft.com/office/drawing/2014/main" id="{699D4D3D-B915-2057-AB14-589496ACEB50}"/>
              </a:ext>
            </a:extLst>
          </p:cNvPr>
          <p:cNvSpPr txBox="1"/>
          <p:nvPr/>
        </p:nvSpPr>
        <p:spPr>
          <a:xfrm>
            <a:off x="3526755" y="815533"/>
            <a:ext cx="80115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Task: </a:t>
            </a:r>
            <a:endParaRPr lang="en-US" b="1" dirty="0"/>
          </a:p>
        </p:txBody>
      </p:sp>
    </p:spTree>
    <p:extLst>
      <p:ext uri="{BB962C8B-B14F-4D97-AF65-F5344CB8AC3E}">
        <p14:creationId xmlns:p14="http://schemas.microsoft.com/office/powerpoint/2010/main" val="2082908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BFE09-29C7-460D-B499-1C0F19CB3429}"/>
              </a:ext>
            </a:extLst>
          </p:cNvPr>
          <p:cNvPicPr>
            <a:picLocks noChangeAspect="1"/>
          </p:cNvPicPr>
          <p:nvPr/>
        </p:nvPicPr>
        <p:blipFill>
          <a:blip r:embed="rId2"/>
          <a:stretch>
            <a:fillRect/>
          </a:stretch>
        </p:blipFill>
        <p:spPr>
          <a:xfrm>
            <a:off x="0" y="0"/>
            <a:ext cx="9144000" cy="1381760"/>
          </a:xfrm>
          <a:prstGeom prst="rect">
            <a:avLst/>
          </a:prstGeom>
        </p:spPr>
      </p:pic>
      <p:sp>
        <p:nvSpPr>
          <p:cNvPr id="4" name="TextBox 3">
            <a:extLst>
              <a:ext uri="{FF2B5EF4-FFF2-40B4-BE49-F238E27FC236}">
                <a16:creationId xmlns:a16="http://schemas.microsoft.com/office/drawing/2014/main" id="{8344258F-6FF9-4724-B2D4-4122CA698B62}"/>
              </a:ext>
            </a:extLst>
          </p:cNvPr>
          <p:cNvSpPr txBox="1"/>
          <p:nvPr/>
        </p:nvSpPr>
        <p:spPr>
          <a:xfrm>
            <a:off x="1599406" y="2157740"/>
            <a:ext cx="5945188" cy="954107"/>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Thank you for your attention</a:t>
            </a:r>
          </a:p>
          <a:p>
            <a:pPr algn="ctr"/>
            <a:r>
              <a:rPr lang="en-US" sz="2800" b="1" dirty="0">
                <a:latin typeface="Arial" panose="020B0604020202020204" pitchFamily="34" charset="0"/>
                <a:cs typeface="Arial" panose="020B0604020202020204" pitchFamily="34" charset="0"/>
              </a:rPr>
              <a:t>Q&amp;A</a:t>
            </a:r>
          </a:p>
        </p:txBody>
      </p:sp>
      <p:sp>
        <p:nvSpPr>
          <p:cNvPr id="3" name="TextBox 2">
            <a:extLst>
              <a:ext uri="{FF2B5EF4-FFF2-40B4-BE49-F238E27FC236}">
                <a16:creationId xmlns:a16="http://schemas.microsoft.com/office/drawing/2014/main" id="{1581C5C7-AC79-4830-9C09-B6D5E9169708}"/>
              </a:ext>
            </a:extLst>
          </p:cNvPr>
          <p:cNvSpPr txBox="1"/>
          <p:nvPr/>
        </p:nvSpPr>
        <p:spPr>
          <a:xfrm>
            <a:off x="138112" y="64125"/>
            <a:ext cx="3639138" cy="461665"/>
          </a:xfrm>
          <a:prstGeom prst="rect">
            <a:avLst/>
          </a:prstGeom>
          <a:noFill/>
        </p:spPr>
        <p:txBody>
          <a:bodyPr wrap="none" rtlCol="0">
            <a:spAutoFit/>
          </a:bodyPr>
          <a:lstStyle/>
          <a:p>
            <a:r>
              <a:rPr 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Lab Experiment Course</a:t>
            </a:r>
          </a:p>
        </p:txBody>
      </p:sp>
      <p:sp>
        <p:nvSpPr>
          <p:cNvPr id="8" name="TextBox 7">
            <a:extLst>
              <a:ext uri="{FF2B5EF4-FFF2-40B4-BE49-F238E27FC236}">
                <a16:creationId xmlns:a16="http://schemas.microsoft.com/office/drawing/2014/main" id="{F6CB9F88-A2FB-43EA-8DA1-3727848CFC55}"/>
              </a:ext>
            </a:extLst>
          </p:cNvPr>
          <p:cNvSpPr txBox="1"/>
          <p:nvPr/>
        </p:nvSpPr>
        <p:spPr>
          <a:xfrm>
            <a:off x="2285999" y="4262358"/>
            <a:ext cx="4572000" cy="369332"/>
          </a:xfrm>
          <a:prstGeom prst="rect">
            <a:avLst/>
          </a:prstGeom>
          <a:noFill/>
        </p:spPr>
        <p:txBody>
          <a:bodyPr wrap="square">
            <a:spAutoFit/>
          </a:bodyPr>
          <a:lstStyle/>
          <a:p>
            <a:pPr algn="ctr"/>
            <a:r>
              <a:rPr lang="en-US" sz="1800" dirty="0">
                <a:effectLst/>
              </a:rPr>
              <a:t>29-July, 14:00 - 17:15 @ TU103 &amp; ZS1107</a:t>
            </a:r>
          </a:p>
        </p:txBody>
      </p:sp>
      <p:sp>
        <p:nvSpPr>
          <p:cNvPr id="10" name="TextBox 9">
            <a:extLst>
              <a:ext uri="{FF2B5EF4-FFF2-40B4-BE49-F238E27FC236}">
                <a16:creationId xmlns:a16="http://schemas.microsoft.com/office/drawing/2014/main" id="{96DEDAD4-DAE9-490A-B437-8EB8F7308961}"/>
              </a:ext>
            </a:extLst>
          </p:cNvPr>
          <p:cNvSpPr txBox="1"/>
          <p:nvPr/>
        </p:nvSpPr>
        <p:spPr>
          <a:xfrm>
            <a:off x="2285999" y="3323590"/>
            <a:ext cx="4572000" cy="646331"/>
          </a:xfrm>
          <a:prstGeom prst="rect">
            <a:avLst/>
          </a:prstGeom>
          <a:noFill/>
        </p:spPr>
        <p:txBody>
          <a:bodyPr wrap="square">
            <a:spAutoFit/>
          </a:bodyPr>
          <a:lstStyle/>
          <a:p>
            <a:pPr algn="ctr"/>
            <a:r>
              <a:rPr lang="en-US" sz="1800" dirty="0">
                <a:effectLst/>
              </a:rPr>
              <a:t>Yuguang Fu</a:t>
            </a:r>
          </a:p>
          <a:p>
            <a:pPr algn="ctr"/>
            <a:r>
              <a:rPr lang="en-US" sz="1800" dirty="0">
                <a:effectLst/>
              </a:rPr>
              <a:t>Nanyang Technological University </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2" name="Slide Number Placeholder 1">
            <a:extLst>
              <a:ext uri="{FF2B5EF4-FFF2-40B4-BE49-F238E27FC236}">
                <a16:creationId xmlns:a16="http://schemas.microsoft.com/office/drawing/2014/main" id="{E534E269-BE5D-4089-BDAF-510D56516220}"/>
              </a:ext>
            </a:extLst>
          </p:cNvPr>
          <p:cNvSpPr>
            <a:spLocks noGrp="1"/>
          </p:cNvSpPr>
          <p:nvPr>
            <p:ph type="sldNum" sz="quarter" idx="12"/>
          </p:nvPr>
        </p:nvSpPr>
        <p:spPr/>
        <p:txBody>
          <a:bodyPr/>
          <a:lstStyle/>
          <a:p>
            <a:fld id="{565CE74E-AB26-4998-AD42-012C4C1AD076}" type="slidenum">
              <a:rPr lang="zh-CN" altLang="en-US" smtClean="0"/>
              <a:t>43</a:t>
            </a:fld>
            <a:endParaRPr lang="zh-CN" altLang="en-US"/>
          </a:p>
        </p:txBody>
      </p:sp>
    </p:spTree>
    <p:extLst>
      <p:ext uri="{BB962C8B-B14F-4D97-AF65-F5344CB8AC3E}">
        <p14:creationId xmlns:p14="http://schemas.microsoft.com/office/powerpoint/2010/main" val="221406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2" name="TextBox 1">
            <a:extLst>
              <a:ext uri="{FF2B5EF4-FFF2-40B4-BE49-F238E27FC236}">
                <a16:creationId xmlns:a16="http://schemas.microsoft.com/office/drawing/2014/main" id="{802912DE-6CB7-43E7-8342-66C65420DDD5}"/>
              </a:ext>
            </a:extLst>
          </p:cNvPr>
          <p:cNvSpPr txBox="1"/>
          <p:nvPr/>
        </p:nvSpPr>
        <p:spPr>
          <a:xfrm>
            <a:off x="138112" y="648900"/>
            <a:ext cx="5384487"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Preview of the Assembled IoT Wireless Sensor</a:t>
            </a:r>
          </a:p>
        </p:txBody>
      </p:sp>
      <p:grpSp>
        <p:nvGrpSpPr>
          <p:cNvPr id="49" name="Group 48">
            <a:extLst>
              <a:ext uri="{FF2B5EF4-FFF2-40B4-BE49-F238E27FC236}">
                <a16:creationId xmlns:a16="http://schemas.microsoft.com/office/drawing/2014/main" id="{358A2491-A089-454F-A95B-798088A53617}"/>
              </a:ext>
            </a:extLst>
          </p:cNvPr>
          <p:cNvGrpSpPr/>
          <p:nvPr/>
        </p:nvGrpSpPr>
        <p:grpSpPr>
          <a:xfrm>
            <a:off x="314960" y="1274320"/>
            <a:ext cx="8460739" cy="3824723"/>
            <a:chOff x="314960" y="1102870"/>
            <a:chExt cx="8460739" cy="3824723"/>
          </a:xfrm>
        </p:grpSpPr>
        <p:pic>
          <p:nvPicPr>
            <p:cNvPr id="4" name="Picture 3">
              <a:extLst>
                <a:ext uri="{FF2B5EF4-FFF2-40B4-BE49-F238E27FC236}">
                  <a16:creationId xmlns:a16="http://schemas.microsoft.com/office/drawing/2014/main" id="{2E798ADC-16D2-4D46-9918-D831213EE4F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407" y="1266826"/>
              <a:ext cx="4880293" cy="3660767"/>
            </a:xfrm>
            <a:prstGeom prst="rect">
              <a:avLst/>
            </a:prstGeom>
            <a:noFill/>
            <a:ln>
              <a:noFill/>
            </a:ln>
          </p:spPr>
        </p:pic>
        <p:pic>
          <p:nvPicPr>
            <p:cNvPr id="5" name="Picture 4">
              <a:extLst>
                <a:ext uri="{FF2B5EF4-FFF2-40B4-BE49-F238E27FC236}">
                  <a16:creationId xmlns:a16="http://schemas.microsoft.com/office/drawing/2014/main" id="{2D199B17-C7B2-4BEE-85FE-06E3C1FE7C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576999" y="1723783"/>
              <a:ext cx="3655657" cy="2741743"/>
            </a:xfrm>
            <a:prstGeom prst="rect">
              <a:avLst/>
            </a:prstGeom>
            <a:noFill/>
            <a:ln>
              <a:noFill/>
            </a:ln>
          </p:spPr>
        </p:pic>
        <p:sp>
          <p:nvSpPr>
            <p:cNvPr id="6" name="TextBox 5">
              <a:extLst>
                <a:ext uri="{FF2B5EF4-FFF2-40B4-BE49-F238E27FC236}">
                  <a16:creationId xmlns:a16="http://schemas.microsoft.com/office/drawing/2014/main" id="{C68928FC-3137-47FE-AE1A-910CD1288823}"/>
                </a:ext>
              </a:extLst>
            </p:cNvPr>
            <p:cNvSpPr txBox="1"/>
            <p:nvPr/>
          </p:nvSpPr>
          <p:spPr>
            <a:xfrm>
              <a:off x="314960" y="2719000"/>
              <a:ext cx="1623583"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Arduino UNO </a:t>
              </a:r>
              <a:r>
                <a:rPr lang="en-US"/>
                <a:t>R4 WIFI</a:t>
              </a:r>
              <a:endParaRPr lang="en-US" dirty="0"/>
            </a:p>
          </p:txBody>
        </p:sp>
        <p:cxnSp>
          <p:nvCxnSpPr>
            <p:cNvPr id="8" name="Straight Arrow Connector 7">
              <a:extLst>
                <a:ext uri="{FF2B5EF4-FFF2-40B4-BE49-F238E27FC236}">
                  <a16:creationId xmlns:a16="http://schemas.microsoft.com/office/drawing/2014/main" id="{3B192781-A879-4607-8B24-A0585E34B405}"/>
                </a:ext>
              </a:extLst>
            </p:cNvPr>
            <p:cNvCxnSpPr>
              <a:cxnSpLocks/>
              <a:stCxn id="6" idx="3"/>
            </p:cNvCxnSpPr>
            <p:nvPr/>
          </p:nvCxnSpPr>
          <p:spPr>
            <a:xfrm>
              <a:off x="1938543" y="2849805"/>
              <a:ext cx="830057" cy="7696"/>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26974F34-5266-42C3-9483-92FCEF5C83AB}"/>
                </a:ext>
              </a:extLst>
            </p:cNvPr>
            <p:cNvSpPr txBox="1"/>
            <p:nvPr/>
          </p:nvSpPr>
          <p:spPr>
            <a:xfrm>
              <a:off x="4083798" y="2595890"/>
              <a:ext cx="1120140"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Sensor Shield</a:t>
              </a:r>
              <a:endParaRPr lang="en-US" dirty="0"/>
            </a:p>
          </p:txBody>
        </p:sp>
        <p:cxnSp>
          <p:nvCxnSpPr>
            <p:cNvPr id="12" name="Straight Arrow Connector 11">
              <a:extLst>
                <a:ext uri="{FF2B5EF4-FFF2-40B4-BE49-F238E27FC236}">
                  <a16:creationId xmlns:a16="http://schemas.microsoft.com/office/drawing/2014/main" id="{1963CAC3-4328-465B-9968-7F8794F90576}"/>
                </a:ext>
              </a:extLst>
            </p:cNvPr>
            <p:cNvCxnSpPr>
              <a:cxnSpLocks/>
              <a:stCxn id="11" idx="1"/>
            </p:cNvCxnSpPr>
            <p:nvPr/>
          </p:nvCxnSpPr>
          <p:spPr>
            <a:xfrm flipH="1" flipV="1">
              <a:off x="3571240" y="2636520"/>
              <a:ext cx="512558" cy="9017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A52ED1B6-0179-46B0-A22A-6F08957E3BEC}"/>
                </a:ext>
              </a:extLst>
            </p:cNvPr>
            <p:cNvSpPr txBox="1"/>
            <p:nvPr/>
          </p:nvSpPr>
          <p:spPr>
            <a:xfrm>
              <a:off x="4572000"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dirty="0">
                  <a:solidFill>
                    <a:schemeClr val="bg1"/>
                  </a:solidFill>
                  <a:effectLst/>
                  <a:latin typeface="Arial" panose="020B0604020202020204" pitchFamily="34" charset="0"/>
                  <a:ea typeface="等线" panose="02010600030101010101" pitchFamily="2" charset="-122"/>
                  <a:cs typeface="Arial" panose="020B0604020202020204" pitchFamily="34" charset="0"/>
                </a:rPr>
                <a:t>MPU6050</a:t>
              </a:r>
              <a:endParaRPr lang="en-US" sz="11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F014793-6583-42E4-B3C8-A35FDB0C04F7}"/>
                </a:ext>
              </a:extLst>
            </p:cNvPr>
            <p:cNvSpPr txBox="1"/>
            <p:nvPr/>
          </p:nvSpPr>
          <p:spPr>
            <a:xfrm>
              <a:off x="2812302"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LED</a:t>
              </a:r>
            </a:p>
          </p:txBody>
        </p:sp>
        <p:sp>
          <p:nvSpPr>
            <p:cNvPr id="20" name="TextBox 19">
              <a:extLst>
                <a:ext uri="{FF2B5EF4-FFF2-40B4-BE49-F238E27FC236}">
                  <a16:creationId xmlns:a16="http://schemas.microsoft.com/office/drawing/2014/main" id="{28B37659-5A1E-40E7-9835-EB1543213829}"/>
                </a:ext>
              </a:extLst>
            </p:cNvPr>
            <p:cNvSpPr txBox="1"/>
            <p:nvPr/>
          </p:nvSpPr>
          <p:spPr>
            <a:xfrm>
              <a:off x="1441224"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SD Card</a:t>
              </a:r>
            </a:p>
          </p:txBody>
        </p:sp>
        <p:sp>
          <p:nvSpPr>
            <p:cNvPr id="21" name="TextBox 20">
              <a:extLst>
                <a:ext uri="{FF2B5EF4-FFF2-40B4-BE49-F238E27FC236}">
                  <a16:creationId xmlns:a16="http://schemas.microsoft.com/office/drawing/2014/main" id="{9E98FB68-6896-42CC-B42E-1EAF83F95444}"/>
                </a:ext>
              </a:extLst>
            </p:cNvPr>
            <p:cNvSpPr txBox="1"/>
            <p:nvPr/>
          </p:nvSpPr>
          <p:spPr>
            <a:xfrm>
              <a:off x="425224" y="1136021"/>
              <a:ext cx="1688056"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NRF24L01 &amp; Antenna</a:t>
              </a:r>
            </a:p>
          </p:txBody>
        </p:sp>
        <p:cxnSp>
          <p:nvCxnSpPr>
            <p:cNvPr id="24" name="Straight Arrow Connector 23">
              <a:extLst>
                <a:ext uri="{FF2B5EF4-FFF2-40B4-BE49-F238E27FC236}">
                  <a16:creationId xmlns:a16="http://schemas.microsoft.com/office/drawing/2014/main" id="{B7466395-D468-4768-B4B1-CF6768DAEE91}"/>
                </a:ext>
              </a:extLst>
            </p:cNvPr>
            <p:cNvCxnSpPr>
              <a:cxnSpLocks/>
              <a:stCxn id="21" idx="2"/>
            </p:cNvCxnSpPr>
            <p:nvPr/>
          </p:nvCxnSpPr>
          <p:spPr>
            <a:xfrm>
              <a:off x="1269252" y="1397631"/>
              <a:ext cx="280035" cy="639449"/>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87398D0B-49E9-47AC-9A17-2DF3E1612BC1}"/>
                </a:ext>
              </a:extLst>
            </p:cNvPr>
            <p:cNvCxnSpPr>
              <a:cxnSpLocks/>
              <a:stCxn id="21" idx="2"/>
            </p:cNvCxnSpPr>
            <p:nvPr/>
          </p:nvCxnSpPr>
          <p:spPr>
            <a:xfrm>
              <a:off x="1269252" y="1397631"/>
              <a:ext cx="1376475" cy="969649"/>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32" name="TextBox 31">
              <a:extLst>
                <a:ext uri="{FF2B5EF4-FFF2-40B4-BE49-F238E27FC236}">
                  <a16:creationId xmlns:a16="http://schemas.microsoft.com/office/drawing/2014/main" id="{9B73EAB9-F9D7-4D74-B035-E8F5F6D6469F}"/>
                </a:ext>
              </a:extLst>
            </p:cNvPr>
            <p:cNvSpPr txBox="1"/>
            <p:nvPr/>
          </p:nvSpPr>
          <p:spPr>
            <a:xfrm>
              <a:off x="3088891" y="1102870"/>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Battery</a:t>
              </a:r>
            </a:p>
          </p:txBody>
        </p:sp>
        <p:cxnSp>
          <p:nvCxnSpPr>
            <p:cNvPr id="34" name="Straight Arrow Connector 33">
              <a:extLst>
                <a:ext uri="{FF2B5EF4-FFF2-40B4-BE49-F238E27FC236}">
                  <a16:creationId xmlns:a16="http://schemas.microsoft.com/office/drawing/2014/main" id="{08252152-71DC-49C1-A8D0-942147899534}"/>
                </a:ext>
              </a:extLst>
            </p:cNvPr>
            <p:cNvCxnSpPr>
              <a:cxnSpLocks/>
              <a:stCxn id="32" idx="2"/>
            </p:cNvCxnSpPr>
            <p:nvPr/>
          </p:nvCxnSpPr>
          <p:spPr>
            <a:xfrm flipH="1">
              <a:off x="3282128" y="1364480"/>
              <a:ext cx="214172" cy="34324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35" name="TextBox 34">
              <a:extLst>
                <a:ext uri="{FF2B5EF4-FFF2-40B4-BE49-F238E27FC236}">
                  <a16:creationId xmlns:a16="http://schemas.microsoft.com/office/drawing/2014/main" id="{F9B7E5A0-886B-44EC-A572-42364CCA7D0F}"/>
                </a:ext>
              </a:extLst>
            </p:cNvPr>
            <p:cNvSpPr txBox="1"/>
            <p:nvPr/>
          </p:nvSpPr>
          <p:spPr>
            <a:xfrm>
              <a:off x="4309858" y="1212966"/>
              <a:ext cx="1076960"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Battery holder</a:t>
              </a:r>
            </a:p>
          </p:txBody>
        </p:sp>
        <p:cxnSp>
          <p:nvCxnSpPr>
            <p:cNvPr id="36" name="Straight Arrow Connector 35">
              <a:extLst>
                <a:ext uri="{FF2B5EF4-FFF2-40B4-BE49-F238E27FC236}">
                  <a16:creationId xmlns:a16="http://schemas.microsoft.com/office/drawing/2014/main" id="{A27BFA7F-9A1B-49EC-810D-8B8CDAF22420}"/>
                </a:ext>
              </a:extLst>
            </p:cNvPr>
            <p:cNvCxnSpPr>
              <a:cxnSpLocks/>
              <a:stCxn id="35" idx="2"/>
            </p:cNvCxnSpPr>
            <p:nvPr/>
          </p:nvCxnSpPr>
          <p:spPr>
            <a:xfrm flipH="1">
              <a:off x="4114800" y="1474576"/>
              <a:ext cx="733538" cy="36322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41" name="Straight Arrow Connector 40">
              <a:extLst>
                <a:ext uri="{FF2B5EF4-FFF2-40B4-BE49-F238E27FC236}">
                  <a16:creationId xmlns:a16="http://schemas.microsoft.com/office/drawing/2014/main" id="{BE87386C-650F-40FC-96B7-AF5E4CE95F1F}"/>
                </a:ext>
              </a:extLst>
            </p:cNvPr>
            <p:cNvCxnSpPr>
              <a:cxnSpLocks/>
              <a:stCxn id="32" idx="2"/>
            </p:cNvCxnSpPr>
            <p:nvPr/>
          </p:nvCxnSpPr>
          <p:spPr>
            <a:xfrm flipH="1">
              <a:off x="3349377" y="1364480"/>
              <a:ext cx="146923" cy="60656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0963113E-7783-4033-AA82-614B7C1863B7}"/>
                </a:ext>
              </a:extLst>
            </p:cNvPr>
            <p:cNvSpPr txBox="1"/>
            <p:nvPr/>
          </p:nvSpPr>
          <p:spPr>
            <a:xfrm>
              <a:off x="6033956" y="1522750"/>
              <a:ext cx="1095805"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Enclosure</a:t>
              </a:r>
            </a:p>
          </p:txBody>
        </p:sp>
        <p:cxnSp>
          <p:nvCxnSpPr>
            <p:cNvPr id="45" name="Straight Arrow Connector 44">
              <a:extLst>
                <a:ext uri="{FF2B5EF4-FFF2-40B4-BE49-F238E27FC236}">
                  <a16:creationId xmlns:a16="http://schemas.microsoft.com/office/drawing/2014/main" id="{7649D4C9-EC6E-4A5C-8981-B8585FAECFEA}"/>
                </a:ext>
              </a:extLst>
            </p:cNvPr>
            <p:cNvCxnSpPr>
              <a:cxnSpLocks/>
              <a:stCxn id="44" idx="2"/>
            </p:cNvCxnSpPr>
            <p:nvPr/>
          </p:nvCxnSpPr>
          <p:spPr>
            <a:xfrm>
              <a:off x="6581859" y="1784360"/>
              <a:ext cx="244391" cy="40639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grpSp>
      <p:sp>
        <p:nvSpPr>
          <p:cNvPr id="50" name="Slide Number Placeholder 49">
            <a:extLst>
              <a:ext uri="{FF2B5EF4-FFF2-40B4-BE49-F238E27FC236}">
                <a16:creationId xmlns:a16="http://schemas.microsoft.com/office/drawing/2014/main" id="{A8D1F225-2D51-4133-9D36-BBB904EE67A0}"/>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extLst>
      <p:ext uri="{BB962C8B-B14F-4D97-AF65-F5344CB8AC3E}">
        <p14:creationId xmlns:p14="http://schemas.microsoft.com/office/powerpoint/2010/main" val="570276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5355377"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Main Controller Board (Arduino Uno R4 WIFI)</a:t>
            </a:r>
          </a:p>
        </p:txBody>
      </p:sp>
      <p:pic>
        <p:nvPicPr>
          <p:cNvPr id="10" name="Picture 9">
            <a:extLst>
              <a:ext uri="{FF2B5EF4-FFF2-40B4-BE49-F238E27FC236}">
                <a16:creationId xmlns:a16="http://schemas.microsoft.com/office/drawing/2014/main" id="{9A1437DF-B73B-4C41-A8FC-338E46C5EF34}"/>
              </a:ext>
            </a:extLst>
          </p:cNvPr>
          <p:cNvPicPr>
            <a:picLocks noChangeAspect="1"/>
          </p:cNvPicPr>
          <p:nvPr/>
        </p:nvPicPr>
        <p:blipFill>
          <a:blip r:embed="rId2"/>
          <a:stretch>
            <a:fillRect/>
          </a:stretch>
        </p:blipFill>
        <p:spPr>
          <a:xfrm>
            <a:off x="138112" y="1455469"/>
            <a:ext cx="4559412" cy="3529223"/>
          </a:xfrm>
          <a:prstGeom prst="rect">
            <a:avLst/>
          </a:prstGeom>
        </p:spPr>
      </p:pic>
      <p:pic>
        <p:nvPicPr>
          <p:cNvPr id="20" name="Picture 19">
            <a:extLst>
              <a:ext uri="{FF2B5EF4-FFF2-40B4-BE49-F238E27FC236}">
                <a16:creationId xmlns:a16="http://schemas.microsoft.com/office/drawing/2014/main" id="{61AC44DC-20E7-4A89-9AE0-095B5633A2F3}"/>
              </a:ext>
            </a:extLst>
          </p:cNvPr>
          <p:cNvPicPr>
            <a:picLocks noChangeAspect="1"/>
          </p:cNvPicPr>
          <p:nvPr/>
        </p:nvPicPr>
        <p:blipFill>
          <a:blip r:embed="rId3"/>
          <a:stretch>
            <a:fillRect/>
          </a:stretch>
        </p:blipFill>
        <p:spPr>
          <a:xfrm>
            <a:off x="4771924" y="1238201"/>
            <a:ext cx="3905451" cy="1892397"/>
          </a:xfrm>
          <a:prstGeom prst="rect">
            <a:avLst/>
          </a:prstGeom>
        </p:spPr>
      </p:pic>
      <p:pic>
        <p:nvPicPr>
          <p:cNvPr id="22" name="Picture 21">
            <a:extLst>
              <a:ext uri="{FF2B5EF4-FFF2-40B4-BE49-F238E27FC236}">
                <a16:creationId xmlns:a16="http://schemas.microsoft.com/office/drawing/2014/main" id="{9F829382-EA5E-4035-8EAB-13916F4F1683}"/>
              </a:ext>
            </a:extLst>
          </p:cNvPr>
          <p:cNvPicPr>
            <a:picLocks noChangeAspect="1"/>
          </p:cNvPicPr>
          <p:nvPr/>
        </p:nvPicPr>
        <p:blipFill>
          <a:blip r:embed="rId4"/>
          <a:stretch>
            <a:fillRect/>
          </a:stretch>
        </p:blipFill>
        <p:spPr>
          <a:xfrm>
            <a:off x="4771924" y="3575007"/>
            <a:ext cx="2540131" cy="1651085"/>
          </a:xfrm>
          <a:prstGeom prst="rect">
            <a:avLst/>
          </a:prstGeom>
        </p:spPr>
      </p:pic>
      <p:sp>
        <p:nvSpPr>
          <p:cNvPr id="23" name="TextBox 22">
            <a:extLst>
              <a:ext uri="{FF2B5EF4-FFF2-40B4-BE49-F238E27FC236}">
                <a16:creationId xmlns:a16="http://schemas.microsoft.com/office/drawing/2014/main" id="{0FD1BFB7-6FC5-40B3-820C-4245CA06A81B}"/>
              </a:ext>
            </a:extLst>
          </p:cNvPr>
          <p:cNvSpPr txBox="1"/>
          <p:nvPr/>
        </p:nvSpPr>
        <p:spPr>
          <a:xfrm>
            <a:off x="7386455" y="1086137"/>
            <a:ext cx="1644746" cy="369332"/>
          </a:xfrm>
          <a:prstGeom prst="rect">
            <a:avLst/>
          </a:prstGeom>
          <a:noFill/>
        </p:spPr>
        <p:txBody>
          <a:bodyPr wrap="none" rtlCol="0">
            <a:spAutoFit/>
          </a:bodyPr>
          <a:lstStyle/>
          <a:p>
            <a:r>
              <a:rPr lang="en-US" dirty="0">
                <a:solidFill>
                  <a:srgbClr val="C00000"/>
                </a:solidFill>
              </a:rPr>
              <a:t>Microcontroller</a:t>
            </a:r>
          </a:p>
        </p:txBody>
      </p:sp>
      <p:sp>
        <p:nvSpPr>
          <p:cNvPr id="24" name="TextBox 23">
            <a:extLst>
              <a:ext uri="{FF2B5EF4-FFF2-40B4-BE49-F238E27FC236}">
                <a16:creationId xmlns:a16="http://schemas.microsoft.com/office/drawing/2014/main" id="{AE34E2FB-0968-42F1-8B60-A8AE73C5892F}"/>
              </a:ext>
            </a:extLst>
          </p:cNvPr>
          <p:cNvSpPr txBox="1"/>
          <p:nvPr/>
        </p:nvSpPr>
        <p:spPr>
          <a:xfrm>
            <a:off x="7386455" y="3390341"/>
            <a:ext cx="1455848" cy="369332"/>
          </a:xfrm>
          <a:prstGeom prst="rect">
            <a:avLst/>
          </a:prstGeom>
          <a:noFill/>
        </p:spPr>
        <p:txBody>
          <a:bodyPr wrap="none" rtlCol="0">
            <a:spAutoFit/>
          </a:bodyPr>
          <a:lstStyle/>
          <a:p>
            <a:r>
              <a:rPr lang="en-US" dirty="0">
                <a:solidFill>
                  <a:srgbClr val="C00000"/>
                </a:solidFill>
              </a:rPr>
              <a:t>Wi-Fi Module</a:t>
            </a:r>
          </a:p>
        </p:txBody>
      </p:sp>
      <p:sp>
        <p:nvSpPr>
          <p:cNvPr id="27" name="Slide Number Placeholder 26">
            <a:extLst>
              <a:ext uri="{FF2B5EF4-FFF2-40B4-BE49-F238E27FC236}">
                <a16:creationId xmlns:a16="http://schemas.microsoft.com/office/drawing/2014/main" id="{A41234E4-F803-44B8-9AF3-EFE96B10FBB9}"/>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276936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190468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Sensor Shield</a:t>
            </a:r>
          </a:p>
        </p:txBody>
      </p:sp>
      <p:pic>
        <p:nvPicPr>
          <p:cNvPr id="9" name="Picture 8">
            <a:extLst>
              <a:ext uri="{FF2B5EF4-FFF2-40B4-BE49-F238E27FC236}">
                <a16:creationId xmlns:a16="http://schemas.microsoft.com/office/drawing/2014/main" id="{C8F92DCB-76B6-4B3D-9548-B5A1C0BB62E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730" y="1493974"/>
            <a:ext cx="4489450" cy="4114029"/>
          </a:xfrm>
          <a:prstGeom prst="rect">
            <a:avLst/>
          </a:prstGeom>
          <a:noFill/>
          <a:ln>
            <a:noFill/>
          </a:ln>
        </p:spPr>
      </p:pic>
      <p:sp>
        <p:nvSpPr>
          <p:cNvPr id="11" name="TextBox 10">
            <a:extLst>
              <a:ext uri="{FF2B5EF4-FFF2-40B4-BE49-F238E27FC236}">
                <a16:creationId xmlns:a16="http://schemas.microsoft.com/office/drawing/2014/main" id="{365A4B83-4B2C-49DC-AE46-081D4B7E7E7A}"/>
              </a:ext>
            </a:extLst>
          </p:cNvPr>
          <p:cNvSpPr txBox="1"/>
          <p:nvPr/>
        </p:nvSpPr>
        <p:spPr>
          <a:xfrm>
            <a:off x="411162" y="970754"/>
            <a:ext cx="8002587" cy="523220"/>
          </a:xfrm>
          <a:prstGeom prst="rect">
            <a:avLst/>
          </a:prstGeom>
          <a:noFill/>
        </p:spPr>
        <p:txBody>
          <a:bodyPr wrap="square">
            <a:spAutoFit/>
          </a:bodyPr>
          <a:lstStyle/>
          <a:p>
            <a:r>
              <a:rPr lang="en-US" sz="1400" dirty="0">
                <a:solidFill>
                  <a:schemeClr val="bg2">
                    <a:lumMod val="25000"/>
                  </a:schemeClr>
                </a:solidFill>
                <a:latin typeface="Arial" panose="020B0604020202020204" pitchFamily="34" charset="0"/>
                <a:cs typeface="Arial" panose="020B0604020202020204" pitchFamily="34" charset="0"/>
              </a:rPr>
              <a:t>An expansion board designed for connecting various sensors and other components to an Arduino board, providing a rich set of interfaces to facilitate wiring.</a:t>
            </a:r>
          </a:p>
        </p:txBody>
      </p:sp>
      <p:sp>
        <p:nvSpPr>
          <p:cNvPr id="5" name="Slide Number Placeholder 4">
            <a:extLst>
              <a:ext uri="{FF2B5EF4-FFF2-40B4-BE49-F238E27FC236}">
                <a16:creationId xmlns:a16="http://schemas.microsoft.com/office/drawing/2014/main" id="{8820A237-3FBB-46DD-A119-FBF5AF4ED508}"/>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356963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646907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Accelerometer &amp; Radio Frequency &amp; RGB LED &amp; SD Card </a:t>
            </a:r>
          </a:p>
        </p:txBody>
      </p:sp>
      <p:pic>
        <p:nvPicPr>
          <p:cNvPr id="6" name="Picture 5">
            <a:extLst>
              <a:ext uri="{FF2B5EF4-FFF2-40B4-BE49-F238E27FC236}">
                <a16:creationId xmlns:a16="http://schemas.microsoft.com/office/drawing/2014/main" id="{86EDD28F-3916-4A45-86D3-CED58CCC9AFA}"/>
              </a:ext>
            </a:extLst>
          </p:cNvPr>
          <p:cNvPicPr/>
          <p:nvPr/>
        </p:nvPicPr>
        <p:blipFill rotWithShape="1">
          <a:blip r:embed="rId2" cstate="print">
            <a:extLst>
              <a:ext uri="{28A0092B-C50C-407E-A947-70E740481C1C}">
                <a14:useLocalDpi xmlns:a14="http://schemas.microsoft.com/office/drawing/2010/main" val="0"/>
              </a:ext>
            </a:extLst>
          </a:blip>
          <a:srcRect l="8557" t="19964" r="8174" b="19162"/>
          <a:stretch/>
        </p:blipFill>
        <p:spPr bwMode="auto">
          <a:xfrm>
            <a:off x="379726" y="1805235"/>
            <a:ext cx="1576848" cy="1152748"/>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0A2880EE-4E0B-415E-B600-DCB265EF3FC6}"/>
              </a:ext>
            </a:extLst>
          </p:cNvPr>
          <p:cNvSpPr txBox="1"/>
          <p:nvPr/>
        </p:nvSpPr>
        <p:spPr>
          <a:xfrm>
            <a:off x="379725" y="1215741"/>
            <a:ext cx="1024639"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MPU6050</a:t>
            </a:r>
          </a:p>
        </p:txBody>
      </p:sp>
      <p:pic>
        <p:nvPicPr>
          <p:cNvPr id="13" name="Picture 12">
            <a:extLst>
              <a:ext uri="{FF2B5EF4-FFF2-40B4-BE49-F238E27FC236}">
                <a16:creationId xmlns:a16="http://schemas.microsoft.com/office/drawing/2014/main" id="{6F57A0A1-AD09-4026-AEEC-69DDF79D8E5B}"/>
              </a:ext>
            </a:extLst>
          </p:cNvPr>
          <p:cNvPicPr/>
          <p:nvPr/>
        </p:nvPicPr>
        <p:blipFill rotWithShape="1">
          <a:blip r:embed="rId3" cstate="print">
            <a:extLst>
              <a:ext uri="{28A0092B-C50C-407E-A947-70E740481C1C}">
                <a14:useLocalDpi xmlns:a14="http://schemas.microsoft.com/office/drawing/2010/main" val="0"/>
              </a:ext>
            </a:extLst>
          </a:blip>
          <a:srcRect l="14975" t="7184" r="18816" b="6669"/>
          <a:stretch/>
        </p:blipFill>
        <p:spPr bwMode="auto">
          <a:xfrm>
            <a:off x="498249" y="3917017"/>
            <a:ext cx="1452265" cy="1152748"/>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1B0393BA-9EA4-470E-874E-A8C51D93408D}"/>
              </a:ext>
            </a:extLst>
          </p:cNvPr>
          <p:cNvPicPr/>
          <p:nvPr/>
        </p:nvPicPr>
        <p:blipFill rotWithShape="1">
          <a:blip r:embed="rId4" cstate="print">
            <a:extLst>
              <a:ext uri="{28A0092B-C50C-407E-A947-70E740481C1C}">
                <a14:useLocalDpi xmlns:a14="http://schemas.microsoft.com/office/drawing/2010/main" val="0"/>
              </a:ext>
            </a:extLst>
          </a:blip>
          <a:srcRect t="9883" b="10835"/>
          <a:stretch/>
        </p:blipFill>
        <p:spPr bwMode="auto">
          <a:xfrm>
            <a:off x="4772913" y="3824972"/>
            <a:ext cx="1664719" cy="1319530"/>
          </a:xfrm>
          <a:prstGeom prst="rect">
            <a:avLst/>
          </a:prstGeom>
          <a:noFill/>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94DDB40C-1C99-46A1-AB87-C366019B9D59}"/>
              </a:ext>
            </a:extLst>
          </p:cNvPr>
          <p:cNvSpPr txBox="1"/>
          <p:nvPr/>
        </p:nvSpPr>
        <p:spPr>
          <a:xfrm>
            <a:off x="4574982" y="1215741"/>
            <a:ext cx="3519998" cy="338554"/>
          </a:xfrm>
          <a:prstGeom prst="rect">
            <a:avLst/>
          </a:prstGeom>
          <a:noFill/>
        </p:spPr>
        <p:txBody>
          <a:bodyPr wrap="square" rtlCol="0">
            <a:spAutoFit/>
          </a:bodyPr>
          <a:lstStyle>
            <a:defPPr>
              <a:defRPr lang="en-US"/>
            </a:defPPr>
            <a:lvl1pPr indent="0">
              <a:buFont typeface="Wingdings" panose="05000000000000000000" pitchFamily="2" charset="2"/>
              <a:buNone/>
              <a:defRPr sz="1600" b="0"/>
            </a:lvl1pPr>
          </a:lstStyle>
          <a:p>
            <a:r>
              <a:rPr lang="en-US" b="1" dirty="0"/>
              <a:t>Frequency radio module (nRF24L01)</a:t>
            </a:r>
          </a:p>
        </p:txBody>
      </p:sp>
      <p:sp>
        <p:nvSpPr>
          <p:cNvPr id="16" name="TextBox 15">
            <a:extLst>
              <a:ext uri="{FF2B5EF4-FFF2-40B4-BE49-F238E27FC236}">
                <a16:creationId xmlns:a16="http://schemas.microsoft.com/office/drawing/2014/main" id="{035322AB-0BDA-4B0D-867B-3FC935932D88}"/>
              </a:ext>
            </a:extLst>
          </p:cNvPr>
          <p:cNvSpPr txBox="1"/>
          <p:nvPr/>
        </p:nvSpPr>
        <p:spPr>
          <a:xfrm>
            <a:off x="379725" y="3490863"/>
            <a:ext cx="907621"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RGB LED</a:t>
            </a:r>
          </a:p>
        </p:txBody>
      </p:sp>
      <p:sp>
        <p:nvSpPr>
          <p:cNvPr id="17" name="TextBox 16">
            <a:extLst>
              <a:ext uri="{FF2B5EF4-FFF2-40B4-BE49-F238E27FC236}">
                <a16:creationId xmlns:a16="http://schemas.microsoft.com/office/drawing/2014/main" id="{1EF8332B-1C37-474C-B453-B949C648353E}"/>
              </a:ext>
            </a:extLst>
          </p:cNvPr>
          <p:cNvSpPr txBox="1"/>
          <p:nvPr/>
        </p:nvSpPr>
        <p:spPr>
          <a:xfrm>
            <a:off x="4574982" y="3490863"/>
            <a:ext cx="1547924"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SD Card module</a:t>
            </a:r>
          </a:p>
        </p:txBody>
      </p:sp>
      <p:sp>
        <p:nvSpPr>
          <p:cNvPr id="18" name="TextBox 17">
            <a:extLst>
              <a:ext uri="{FF2B5EF4-FFF2-40B4-BE49-F238E27FC236}">
                <a16:creationId xmlns:a16="http://schemas.microsoft.com/office/drawing/2014/main" id="{258D522B-CE2C-4E6E-9FD7-072F0A3B80CE}"/>
              </a:ext>
            </a:extLst>
          </p:cNvPr>
          <p:cNvSpPr txBox="1"/>
          <p:nvPr/>
        </p:nvSpPr>
        <p:spPr>
          <a:xfrm>
            <a:off x="6555004" y="1680133"/>
            <a:ext cx="2209270"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low-power, low-cost 2.4GHz wireless transceiver</a:t>
            </a:r>
          </a:p>
          <a:p>
            <a:r>
              <a:rPr lang="en-US" dirty="0"/>
              <a:t>short-range wireless communication</a:t>
            </a:r>
          </a:p>
          <a:p>
            <a:r>
              <a:rPr lang="en-US" dirty="0">
                <a:solidFill>
                  <a:srgbClr val="FF0000"/>
                </a:solidFill>
              </a:rPr>
              <a:t>250 kbps</a:t>
            </a:r>
            <a:r>
              <a:rPr lang="en-US" dirty="0"/>
              <a:t>/1 Mbps/2 Mbps</a:t>
            </a:r>
          </a:p>
        </p:txBody>
      </p:sp>
      <p:sp>
        <p:nvSpPr>
          <p:cNvPr id="20" name="TextBox 19">
            <a:extLst>
              <a:ext uri="{FF2B5EF4-FFF2-40B4-BE49-F238E27FC236}">
                <a16:creationId xmlns:a16="http://schemas.microsoft.com/office/drawing/2014/main" id="{8E3D1F89-8E7D-4400-9E21-3DADA3680902}"/>
              </a:ext>
            </a:extLst>
          </p:cNvPr>
          <p:cNvSpPr txBox="1"/>
          <p:nvPr/>
        </p:nvSpPr>
        <p:spPr>
          <a:xfrm>
            <a:off x="1819521" y="1680133"/>
            <a:ext cx="2209269"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400">
                <a:effectLst/>
                <a:latin typeface="Arial" panose="020B0604020202020204" pitchFamily="34" charset="0"/>
                <a:ea typeface="等线" panose="02010600030101010101" pitchFamily="2" charset="-122"/>
                <a:cs typeface="Arial" panose="020B0604020202020204" pitchFamily="34" charset="0"/>
              </a:defRPr>
            </a:lvl1pPr>
          </a:lstStyle>
          <a:p>
            <a:r>
              <a:rPr lang="en-US" sz="1200" dirty="0">
                <a:solidFill>
                  <a:schemeClr val="bg2">
                    <a:lumMod val="25000"/>
                  </a:schemeClr>
                </a:solidFill>
              </a:rPr>
              <a:t>an inertial measurement unit (IMU) that integrates a 3-axis gyroscope and a 3-axis accelerometer </a:t>
            </a:r>
          </a:p>
          <a:p>
            <a:r>
              <a:rPr lang="en-US" sz="1200" dirty="0">
                <a:solidFill>
                  <a:srgbClr val="FF0000"/>
                </a:solidFill>
              </a:rPr>
              <a:t>2g</a:t>
            </a:r>
            <a:r>
              <a:rPr lang="en-US" sz="1200" dirty="0">
                <a:solidFill>
                  <a:schemeClr val="bg2">
                    <a:lumMod val="25000"/>
                  </a:schemeClr>
                </a:solidFill>
              </a:rPr>
              <a:t>/4g/8g/16g</a:t>
            </a:r>
          </a:p>
          <a:p>
            <a:r>
              <a:rPr lang="en-US" sz="1200" dirty="0">
                <a:solidFill>
                  <a:srgbClr val="FF0000"/>
                </a:solidFill>
              </a:rPr>
              <a:t>16 bit</a:t>
            </a:r>
          </a:p>
        </p:txBody>
      </p:sp>
      <p:sp>
        <p:nvSpPr>
          <p:cNvPr id="22" name="TextBox 21">
            <a:extLst>
              <a:ext uri="{FF2B5EF4-FFF2-40B4-BE49-F238E27FC236}">
                <a16:creationId xmlns:a16="http://schemas.microsoft.com/office/drawing/2014/main" id="{9E11B05E-260A-4F43-9BAF-E5AFE876E8BF}"/>
              </a:ext>
            </a:extLst>
          </p:cNvPr>
          <p:cNvSpPr txBox="1"/>
          <p:nvPr/>
        </p:nvSpPr>
        <p:spPr>
          <a:xfrm>
            <a:off x="2012698" y="3593851"/>
            <a:ext cx="2358390"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consists of three independent LEDs that emit red, green, and blue light</a:t>
            </a:r>
          </a:p>
          <a:p>
            <a:r>
              <a:rPr lang="en-US" dirty="0"/>
              <a:t>various colors can be generated by mixing red, green, and blue</a:t>
            </a:r>
          </a:p>
        </p:txBody>
      </p:sp>
      <p:sp>
        <p:nvSpPr>
          <p:cNvPr id="24" name="TextBox 23">
            <a:extLst>
              <a:ext uri="{FF2B5EF4-FFF2-40B4-BE49-F238E27FC236}">
                <a16:creationId xmlns:a16="http://schemas.microsoft.com/office/drawing/2014/main" id="{5EEF3317-0852-4859-838C-1B8D47B89CA5}"/>
              </a:ext>
            </a:extLst>
          </p:cNvPr>
          <p:cNvSpPr txBox="1"/>
          <p:nvPr/>
        </p:nvSpPr>
        <p:spPr>
          <a:xfrm>
            <a:off x="6437632" y="3660140"/>
            <a:ext cx="2478498"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an external storage device used for data storage</a:t>
            </a:r>
          </a:p>
          <a:p>
            <a:r>
              <a:rPr lang="en-US" dirty="0"/>
              <a:t>communicates with Arduino via the SPI interface</a:t>
            </a:r>
          </a:p>
        </p:txBody>
      </p:sp>
      <p:pic>
        <p:nvPicPr>
          <p:cNvPr id="25" name="Picture 24">
            <a:extLst>
              <a:ext uri="{FF2B5EF4-FFF2-40B4-BE49-F238E27FC236}">
                <a16:creationId xmlns:a16="http://schemas.microsoft.com/office/drawing/2014/main" id="{6F3532B4-F6BE-4BBA-98B7-C652E5D178F1}"/>
              </a:ext>
            </a:extLst>
          </p:cNvPr>
          <p:cNvPicPr>
            <a:picLocks noChangeAspect="1"/>
          </p:cNvPicPr>
          <p:nvPr/>
        </p:nvPicPr>
        <p:blipFill>
          <a:blip r:embed="rId5"/>
          <a:stretch>
            <a:fillRect/>
          </a:stretch>
        </p:blipFill>
        <p:spPr>
          <a:xfrm>
            <a:off x="4848111" y="1633786"/>
            <a:ext cx="1470139" cy="1407402"/>
          </a:xfrm>
          <a:prstGeom prst="rect">
            <a:avLst/>
          </a:prstGeom>
        </p:spPr>
      </p:pic>
      <p:sp>
        <p:nvSpPr>
          <p:cNvPr id="26" name="Slide Number Placeholder 25">
            <a:extLst>
              <a:ext uri="{FF2B5EF4-FFF2-40B4-BE49-F238E27FC236}">
                <a16:creationId xmlns:a16="http://schemas.microsoft.com/office/drawing/2014/main" id="{A03D4141-A819-4C78-9A50-BCA7F77655D7}"/>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3717325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3256148"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Power Supply &amp; Enclosure</a:t>
            </a:r>
          </a:p>
        </p:txBody>
      </p:sp>
      <p:pic>
        <p:nvPicPr>
          <p:cNvPr id="5" name="Picture 4">
            <a:extLst>
              <a:ext uri="{FF2B5EF4-FFF2-40B4-BE49-F238E27FC236}">
                <a16:creationId xmlns:a16="http://schemas.microsoft.com/office/drawing/2014/main" id="{90B294F8-E19F-4818-8B00-2709D40F4FAA}"/>
              </a:ext>
            </a:extLst>
          </p:cNvPr>
          <p:cNvPicPr>
            <a:picLocks noChangeAspect="1"/>
          </p:cNvPicPr>
          <p:nvPr/>
        </p:nvPicPr>
        <p:blipFill>
          <a:blip r:embed="rId2"/>
          <a:stretch>
            <a:fillRect/>
          </a:stretch>
        </p:blipFill>
        <p:spPr>
          <a:xfrm>
            <a:off x="482600" y="1589554"/>
            <a:ext cx="1154783" cy="1998662"/>
          </a:xfrm>
          <a:prstGeom prst="rect">
            <a:avLst/>
          </a:prstGeom>
        </p:spPr>
      </p:pic>
      <p:sp>
        <p:nvSpPr>
          <p:cNvPr id="19" name="TextBox 18">
            <a:extLst>
              <a:ext uri="{FF2B5EF4-FFF2-40B4-BE49-F238E27FC236}">
                <a16:creationId xmlns:a16="http://schemas.microsoft.com/office/drawing/2014/main" id="{3EED7DBF-68A0-46EF-9219-60ADB2750CAC}"/>
              </a:ext>
            </a:extLst>
          </p:cNvPr>
          <p:cNvSpPr txBox="1"/>
          <p:nvPr/>
        </p:nvSpPr>
        <p:spPr>
          <a:xfrm>
            <a:off x="1874933" y="1663184"/>
            <a:ext cx="317658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two 18650 lithium batteries</a:t>
            </a:r>
          </a:p>
          <a:p>
            <a:r>
              <a:rPr lang="en-US" dirty="0"/>
              <a:t>rechargeable, high energy density</a:t>
            </a:r>
          </a:p>
          <a:p>
            <a:r>
              <a:rPr lang="en-US" dirty="0"/>
              <a:t>output voltage: 3.7V</a:t>
            </a:r>
          </a:p>
          <a:p>
            <a:r>
              <a:rPr lang="en-US" dirty="0"/>
              <a:t>battery capacity: 3400mAh</a:t>
            </a:r>
          </a:p>
        </p:txBody>
      </p:sp>
      <p:sp>
        <p:nvSpPr>
          <p:cNvPr id="21" name="TextBox 20">
            <a:extLst>
              <a:ext uri="{FF2B5EF4-FFF2-40B4-BE49-F238E27FC236}">
                <a16:creationId xmlns:a16="http://schemas.microsoft.com/office/drawing/2014/main" id="{BD4E24E5-8963-466F-AEF8-F0055D691F91}"/>
              </a:ext>
            </a:extLst>
          </p:cNvPr>
          <p:cNvSpPr txBox="1"/>
          <p:nvPr/>
        </p:nvSpPr>
        <p:spPr>
          <a:xfrm>
            <a:off x="400051" y="1102380"/>
            <a:ext cx="1631729"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Lithium batteries</a:t>
            </a:r>
          </a:p>
        </p:txBody>
      </p:sp>
      <p:pic>
        <p:nvPicPr>
          <p:cNvPr id="11" name="Picture 10">
            <a:extLst>
              <a:ext uri="{FF2B5EF4-FFF2-40B4-BE49-F238E27FC236}">
                <a16:creationId xmlns:a16="http://schemas.microsoft.com/office/drawing/2014/main" id="{9C26A527-EE6A-4EE0-8B64-99FC358BBB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487" t="23571" r="11651" b="21199"/>
          <a:stretch/>
        </p:blipFill>
        <p:spPr>
          <a:xfrm rot="5400000">
            <a:off x="1287285" y="3527165"/>
            <a:ext cx="2155168" cy="1161479"/>
          </a:xfrm>
          <a:prstGeom prst="rect">
            <a:avLst/>
          </a:prstGeom>
        </p:spPr>
      </p:pic>
      <p:sp>
        <p:nvSpPr>
          <p:cNvPr id="25" name="TextBox 24">
            <a:extLst>
              <a:ext uri="{FF2B5EF4-FFF2-40B4-BE49-F238E27FC236}">
                <a16:creationId xmlns:a16="http://schemas.microsoft.com/office/drawing/2014/main" id="{7AB3EE6B-B807-4916-BD3C-48A6C2E03052}"/>
              </a:ext>
            </a:extLst>
          </p:cNvPr>
          <p:cNvSpPr txBox="1"/>
          <p:nvPr/>
        </p:nvSpPr>
        <p:spPr>
          <a:xfrm>
            <a:off x="1637383" y="2630210"/>
            <a:ext cx="1414618"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Battery holder</a:t>
            </a:r>
          </a:p>
        </p:txBody>
      </p:sp>
      <p:sp>
        <p:nvSpPr>
          <p:cNvPr id="26" name="TextBox 25">
            <a:extLst>
              <a:ext uri="{FF2B5EF4-FFF2-40B4-BE49-F238E27FC236}">
                <a16:creationId xmlns:a16="http://schemas.microsoft.com/office/drawing/2014/main" id="{E9CDE20E-2EC8-4991-8716-37BF3FA10C77}"/>
              </a:ext>
            </a:extLst>
          </p:cNvPr>
          <p:cNvSpPr txBox="1"/>
          <p:nvPr/>
        </p:nvSpPr>
        <p:spPr>
          <a:xfrm>
            <a:off x="2945609" y="3030320"/>
            <a:ext cx="206533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accommodate two 18650 lithium batteries</a:t>
            </a:r>
          </a:p>
          <a:p>
            <a:r>
              <a:rPr lang="en-US" dirty="0"/>
              <a:t>provide necessary connection interface</a:t>
            </a:r>
          </a:p>
        </p:txBody>
      </p:sp>
      <p:pic>
        <p:nvPicPr>
          <p:cNvPr id="23" name="Picture 22">
            <a:extLst>
              <a:ext uri="{FF2B5EF4-FFF2-40B4-BE49-F238E27FC236}">
                <a16:creationId xmlns:a16="http://schemas.microsoft.com/office/drawing/2014/main" id="{A20520B5-E82C-47E0-A370-A7363F9E507F}"/>
              </a:ext>
            </a:extLst>
          </p:cNvPr>
          <p:cNvPicPr>
            <a:picLocks noChangeAspect="1"/>
          </p:cNvPicPr>
          <p:nvPr/>
        </p:nvPicPr>
        <p:blipFill>
          <a:blip r:embed="rId4"/>
          <a:stretch>
            <a:fillRect/>
          </a:stretch>
        </p:blipFill>
        <p:spPr>
          <a:xfrm>
            <a:off x="4965656" y="1440934"/>
            <a:ext cx="3647476" cy="1321316"/>
          </a:xfrm>
          <a:prstGeom prst="rect">
            <a:avLst/>
          </a:prstGeom>
        </p:spPr>
      </p:pic>
      <p:sp>
        <p:nvSpPr>
          <p:cNvPr id="28" name="TextBox 27">
            <a:extLst>
              <a:ext uri="{FF2B5EF4-FFF2-40B4-BE49-F238E27FC236}">
                <a16:creationId xmlns:a16="http://schemas.microsoft.com/office/drawing/2014/main" id="{BCADBAC7-4737-4182-B59C-AB081FF86DBD}"/>
              </a:ext>
            </a:extLst>
          </p:cNvPr>
          <p:cNvSpPr txBox="1"/>
          <p:nvPr/>
        </p:nvSpPr>
        <p:spPr>
          <a:xfrm>
            <a:off x="4856100" y="1102380"/>
            <a:ext cx="1007905"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Enclosure</a:t>
            </a:r>
          </a:p>
        </p:txBody>
      </p:sp>
      <p:pic>
        <p:nvPicPr>
          <p:cNvPr id="27" name="Picture 26">
            <a:extLst>
              <a:ext uri="{FF2B5EF4-FFF2-40B4-BE49-F238E27FC236}">
                <a16:creationId xmlns:a16="http://schemas.microsoft.com/office/drawing/2014/main" id="{32ABB87F-4234-4003-81EB-F2FB76C9139A}"/>
              </a:ext>
            </a:extLst>
          </p:cNvPr>
          <p:cNvPicPr>
            <a:picLocks noChangeAspect="1"/>
          </p:cNvPicPr>
          <p:nvPr/>
        </p:nvPicPr>
        <p:blipFill rotWithShape="1">
          <a:blip r:embed="rId5"/>
          <a:srcRect l="4667" r="5555" b="13889"/>
          <a:stretch/>
        </p:blipFill>
        <p:spPr>
          <a:xfrm>
            <a:off x="5756725" y="2799487"/>
            <a:ext cx="2065337" cy="2641313"/>
          </a:xfrm>
          <a:prstGeom prst="rect">
            <a:avLst/>
          </a:prstGeom>
        </p:spPr>
      </p:pic>
      <p:sp>
        <p:nvSpPr>
          <p:cNvPr id="29" name="Slide Number Placeholder 28">
            <a:extLst>
              <a:ext uri="{FF2B5EF4-FFF2-40B4-BE49-F238E27FC236}">
                <a16:creationId xmlns:a16="http://schemas.microsoft.com/office/drawing/2014/main" id="{F4A6124C-9074-4DFF-8BAF-2A450D37EB2A}"/>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3413026262"/>
      </p:ext>
    </p:extLst>
  </p:cSld>
  <p:clrMapOvr>
    <a:masterClrMapping/>
  </p:clrMapOvr>
</p:sld>
</file>

<file path=ppt/theme/theme1.xml><?xml version="1.0" encoding="utf-8"?>
<a:theme xmlns:a="http://schemas.openxmlformats.org/drawingml/2006/main" name="WP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2709</TotalTime>
  <Words>2165</Words>
  <Application>Microsoft Office PowerPoint</Application>
  <PresentationFormat>On-screen Show (16:10)</PresentationFormat>
  <Paragraphs>311</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Roboto</vt:lpstr>
      <vt:lpstr>Times New Roman</vt:lpstr>
      <vt:lpstr>Wingdings</vt:lpstr>
      <vt:lpstr>WPS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YuXW</dc:creator>
  <cp:lastModifiedBy>#CUI SHUAIWEN#</cp:lastModifiedBy>
  <cp:revision>233</cp:revision>
  <dcterms:created xsi:type="dcterms:W3CDTF">2023-08-09T12:44:55Z</dcterms:created>
  <dcterms:modified xsi:type="dcterms:W3CDTF">2025-07-29T00:16:15Z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2052-12.1.0.15259</vt:lpwstr>
  </property>
</Properties>
</file>